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0" r:id="rId2"/>
    <p:sldId id="260" r:id="rId3"/>
    <p:sldId id="274" r:id="rId4"/>
    <p:sldId id="269" r:id="rId5"/>
    <p:sldId id="270" r:id="rId6"/>
    <p:sldId id="272" r:id="rId7"/>
    <p:sldId id="273" r:id="rId8"/>
    <p:sldId id="261" r:id="rId9"/>
    <p:sldId id="265" r:id="rId10"/>
    <p:sldId id="275" r:id="rId11"/>
    <p:sldId id="257" r:id="rId12"/>
    <p:sldId id="271" r:id="rId13"/>
    <p:sldId id="262" r:id="rId14"/>
    <p:sldId id="276" r:id="rId15"/>
    <p:sldId id="263" r:id="rId16"/>
    <p:sldId id="277" r:id="rId17"/>
    <p:sldId id="259" r:id="rId18"/>
    <p:sldId id="278"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782" y="-28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8"/>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5720401-CD0C-4B96-AEAC-BDBB3B45B69F}" type="datetimeFigureOut">
              <a:rPr lang="tr-TR" smtClean="0"/>
              <a:t>19.12.2023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720FC8-7A88-480E-9F02-D114ABD5C99E}" type="slidenum">
              <a:rPr lang="tr-TR" smtClean="0"/>
              <a:t>‹#›</a:t>
            </a:fld>
            <a:endParaRPr lang="tr-TR"/>
          </a:p>
        </p:txBody>
      </p:sp>
    </p:spTree>
    <p:extLst>
      <p:ext uri="{BB962C8B-B14F-4D97-AF65-F5344CB8AC3E}">
        <p14:creationId xmlns:p14="http://schemas.microsoft.com/office/powerpoint/2010/main" val="339948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5720401-CD0C-4B96-AEAC-BDBB3B45B69F}" type="datetimeFigureOut">
              <a:rPr lang="tr-TR" smtClean="0"/>
              <a:t>19.12.2023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720FC8-7A88-480E-9F02-D114ABD5C99E}" type="slidenum">
              <a:rPr lang="tr-TR" smtClean="0"/>
              <a:t>‹#›</a:t>
            </a:fld>
            <a:endParaRPr lang="tr-TR"/>
          </a:p>
        </p:txBody>
      </p:sp>
    </p:spTree>
    <p:extLst>
      <p:ext uri="{BB962C8B-B14F-4D97-AF65-F5344CB8AC3E}">
        <p14:creationId xmlns:p14="http://schemas.microsoft.com/office/powerpoint/2010/main" val="4228679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1785600" y="274641"/>
            <a:ext cx="36576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12800" y="274641"/>
            <a:ext cx="107696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5720401-CD0C-4B96-AEAC-BDBB3B45B69F}" type="datetimeFigureOut">
              <a:rPr lang="tr-TR" smtClean="0"/>
              <a:t>19.12.2023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720FC8-7A88-480E-9F02-D114ABD5C99E}" type="slidenum">
              <a:rPr lang="tr-TR" smtClean="0"/>
              <a:t>‹#›</a:t>
            </a:fld>
            <a:endParaRPr lang="tr-TR"/>
          </a:p>
        </p:txBody>
      </p:sp>
    </p:spTree>
    <p:extLst>
      <p:ext uri="{BB962C8B-B14F-4D97-AF65-F5344CB8AC3E}">
        <p14:creationId xmlns:p14="http://schemas.microsoft.com/office/powerpoint/2010/main" val="402515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5720401-CD0C-4B96-AEAC-BDBB3B45B69F}" type="datetimeFigureOut">
              <a:rPr lang="tr-TR" smtClean="0"/>
              <a:t>19.12.2023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720FC8-7A88-480E-9F02-D114ABD5C99E}" type="slidenum">
              <a:rPr lang="tr-TR" smtClean="0"/>
              <a:t>‹#›</a:t>
            </a:fld>
            <a:endParaRPr lang="tr-TR"/>
          </a:p>
        </p:txBody>
      </p:sp>
    </p:spTree>
    <p:extLst>
      <p:ext uri="{BB962C8B-B14F-4D97-AF65-F5344CB8AC3E}">
        <p14:creationId xmlns:p14="http://schemas.microsoft.com/office/powerpoint/2010/main" val="426600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3"/>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5720401-CD0C-4B96-AEAC-BDBB3B45B69F}" type="datetimeFigureOut">
              <a:rPr lang="tr-TR" smtClean="0"/>
              <a:t>19.12.2023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720FC8-7A88-480E-9F02-D114ABD5C99E}" type="slidenum">
              <a:rPr lang="tr-TR" smtClean="0"/>
              <a:t>‹#›</a:t>
            </a:fld>
            <a:endParaRPr lang="tr-TR"/>
          </a:p>
        </p:txBody>
      </p:sp>
    </p:spTree>
    <p:extLst>
      <p:ext uri="{BB962C8B-B14F-4D97-AF65-F5344CB8AC3E}">
        <p14:creationId xmlns:p14="http://schemas.microsoft.com/office/powerpoint/2010/main" val="134166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5720401-CD0C-4B96-AEAC-BDBB3B45B69F}" type="datetimeFigureOut">
              <a:rPr lang="tr-TR" smtClean="0"/>
              <a:t>19.12.2023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720FC8-7A88-480E-9F02-D114ABD5C99E}" type="slidenum">
              <a:rPr lang="tr-TR" smtClean="0"/>
              <a:t>‹#›</a:t>
            </a:fld>
            <a:endParaRPr lang="tr-TR"/>
          </a:p>
        </p:txBody>
      </p:sp>
    </p:spTree>
    <p:extLst>
      <p:ext uri="{BB962C8B-B14F-4D97-AF65-F5344CB8AC3E}">
        <p14:creationId xmlns:p14="http://schemas.microsoft.com/office/powerpoint/2010/main" val="70838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5720401-CD0C-4B96-AEAC-BDBB3B45B69F}" type="datetimeFigureOut">
              <a:rPr lang="tr-TR" smtClean="0"/>
              <a:t>19.12.2023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1720FC8-7A88-480E-9F02-D114ABD5C99E}" type="slidenum">
              <a:rPr lang="tr-TR" smtClean="0"/>
              <a:t>‹#›</a:t>
            </a:fld>
            <a:endParaRPr lang="tr-TR"/>
          </a:p>
        </p:txBody>
      </p:sp>
    </p:spTree>
    <p:extLst>
      <p:ext uri="{BB962C8B-B14F-4D97-AF65-F5344CB8AC3E}">
        <p14:creationId xmlns:p14="http://schemas.microsoft.com/office/powerpoint/2010/main" val="399470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5720401-CD0C-4B96-AEAC-BDBB3B45B69F}" type="datetimeFigureOut">
              <a:rPr lang="tr-TR" smtClean="0"/>
              <a:t>19.12.2023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1720FC8-7A88-480E-9F02-D114ABD5C99E}" type="slidenum">
              <a:rPr lang="tr-TR" smtClean="0"/>
              <a:t>‹#›</a:t>
            </a:fld>
            <a:endParaRPr lang="tr-TR"/>
          </a:p>
        </p:txBody>
      </p:sp>
    </p:spTree>
    <p:extLst>
      <p:ext uri="{BB962C8B-B14F-4D97-AF65-F5344CB8AC3E}">
        <p14:creationId xmlns:p14="http://schemas.microsoft.com/office/powerpoint/2010/main" val="124526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5720401-CD0C-4B96-AEAC-BDBB3B45B69F}" type="datetimeFigureOut">
              <a:rPr lang="tr-TR" smtClean="0"/>
              <a:t>19.12.2023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1720FC8-7A88-480E-9F02-D114ABD5C99E}" type="slidenum">
              <a:rPr lang="tr-TR" smtClean="0"/>
              <a:t>‹#›</a:t>
            </a:fld>
            <a:endParaRPr lang="tr-TR"/>
          </a:p>
        </p:txBody>
      </p:sp>
    </p:spTree>
    <p:extLst>
      <p:ext uri="{BB962C8B-B14F-4D97-AF65-F5344CB8AC3E}">
        <p14:creationId xmlns:p14="http://schemas.microsoft.com/office/powerpoint/2010/main" val="206740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2"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5720401-CD0C-4B96-AEAC-BDBB3B45B69F}" type="datetimeFigureOut">
              <a:rPr lang="tr-TR" smtClean="0"/>
              <a:t>19.12.2023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720FC8-7A88-480E-9F02-D114ABD5C99E}" type="slidenum">
              <a:rPr lang="tr-TR" smtClean="0"/>
              <a:t>‹#›</a:t>
            </a:fld>
            <a:endParaRPr lang="tr-TR"/>
          </a:p>
        </p:txBody>
      </p:sp>
    </p:spTree>
    <p:extLst>
      <p:ext uri="{BB962C8B-B14F-4D97-AF65-F5344CB8AC3E}">
        <p14:creationId xmlns:p14="http://schemas.microsoft.com/office/powerpoint/2010/main" val="383806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5720401-CD0C-4B96-AEAC-BDBB3B45B69F}" type="datetimeFigureOut">
              <a:rPr lang="tr-TR" smtClean="0"/>
              <a:t>19.12.2023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720FC8-7A88-480E-9F02-D114ABD5C99E}" type="slidenum">
              <a:rPr lang="tr-TR" smtClean="0"/>
              <a:t>‹#›</a:t>
            </a:fld>
            <a:endParaRPr lang="tr-TR"/>
          </a:p>
        </p:txBody>
      </p:sp>
    </p:spTree>
    <p:extLst>
      <p:ext uri="{BB962C8B-B14F-4D97-AF65-F5344CB8AC3E}">
        <p14:creationId xmlns:p14="http://schemas.microsoft.com/office/powerpoint/2010/main" val="281019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20401-CD0C-4B96-AEAC-BDBB3B45B69F}" type="datetimeFigureOut">
              <a:rPr lang="tr-TR" smtClean="0"/>
              <a:t>19.12.2023</a:t>
            </a:fld>
            <a:endParaRPr lang="tr-TR"/>
          </a:p>
        </p:txBody>
      </p:sp>
      <p:sp>
        <p:nvSpPr>
          <p:cNvPr id="5" name="Altbilgi Yer Tutucusu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20FC8-7A88-480E-9F02-D114ABD5C99E}" type="slidenum">
              <a:rPr lang="tr-TR" smtClean="0"/>
              <a:t>‹#›</a:t>
            </a:fld>
            <a:endParaRPr lang="tr-TR"/>
          </a:p>
        </p:txBody>
      </p:sp>
    </p:spTree>
    <p:extLst>
      <p:ext uri="{BB962C8B-B14F-4D97-AF65-F5344CB8AC3E}">
        <p14:creationId xmlns:p14="http://schemas.microsoft.com/office/powerpoint/2010/main" val="33187772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sunu kapak">
            <a:extLst>
              <a:ext uri="{FF2B5EF4-FFF2-40B4-BE49-F238E27FC236}">
                <a16:creationId xmlns:a16="http://schemas.microsoft.com/office/drawing/2014/main" xmlns="" id="{95F6E267-728F-4FB0-8651-BFFD2B0EC1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8">
            <a:extLst>
              <a:ext uri="{FF2B5EF4-FFF2-40B4-BE49-F238E27FC236}">
                <a16:creationId xmlns:a16="http://schemas.microsoft.com/office/drawing/2014/main" xmlns="" id="{F38C432D-5372-448E-9829-E0F45631D439}"/>
              </a:ext>
            </a:extLst>
          </p:cNvPr>
          <p:cNvSpPr>
            <a:spLocks noGrp="1" noChangeArrowheads="1"/>
          </p:cNvSpPr>
          <p:nvPr>
            <p:ph type="subTitle" idx="1"/>
          </p:nvPr>
        </p:nvSpPr>
        <p:spPr>
          <a:xfrm>
            <a:off x="4976978" y="2262680"/>
            <a:ext cx="6235262" cy="533400"/>
          </a:xfrm>
        </p:spPr>
        <p:txBody>
          <a:bodyPr>
            <a:noAutofit/>
          </a:bodyPr>
          <a:lstStyle/>
          <a:p>
            <a:pPr>
              <a:lnSpc>
                <a:spcPct val="90000"/>
              </a:lnSpc>
            </a:pPr>
            <a:r>
              <a:rPr lang="tr-TR" sz="3600" b="1" dirty="0">
                <a:solidFill>
                  <a:srgbClr val="002060"/>
                </a:solidFill>
                <a:latin typeface="Times New Roman" panose="02020603050405020304" pitchFamily="18" charset="0"/>
                <a:cs typeface="Times New Roman" panose="02020603050405020304" pitchFamily="18" charset="0"/>
              </a:rPr>
              <a:t>TARİH ANABİLİM DALI</a:t>
            </a:r>
            <a:br>
              <a:rPr lang="tr-TR" sz="3600" b="1" dirty="0">
                <a:solidFill>
                  <a:srgbClr val="002060"/>
                </a:solidFill>
                <a:latin typeface="Times New Roman" panose="02020603050405020304" pitchFamily="18" charset="0"/>
                <a:cs typeface="Times New Roman" panose="02020603050405020304" pitchFamily="18" charset="0"/>
              </a:rPr>
            </a:br>
            <a:r>
              <a:rPr lang="tr-TR" sz="3600" b="1" dirty="0">
                <a:solidFill>
                  <a:srgbClr val="002060"/>
                </a:solidFill>
                <a:latin typeface="Times New Roman" panose="02020603050405020304" pitchFamily="18" charset="0"/>
                <a:cs typeface="Times New Roman" panose="02020603050405020304" pitchFamily="18" charset="0"/>
              </a:rPr>
              <a:t>LİSANÜSTÜ EĞİTİM </a:t>
            </a:r>
            <a:br>
              <a:rPr lang="tr-TR" sz="3600" b="1" dirty="0">
                <a:solidFill>
                  <a:srgbClr val="002060"/>
                </a:solidFill>
                <a:latin typeface="Times New Roman" panose="02020603050405020304" pitchFamily="18" charset="0"/>
                <a:cs typeface="Times New Roman" panose="02020603050405020304" pitchFamily="18" charset="0"/>
              </a:rPr>
            </a:br>
            <a:r>
              <a:rPr lang="tr-TR" sz="3600" b="1" dirty="0">
                <a:solidFill>
                  <a:srgbClr val="002060"/>
                </a:solidFill>
                <a:latin typeface="Times New Roman" panose="02020603050405020304" pitchFamily="18" charset="0"/>
                <a:cs typeface="Times New Roman" panose="02020603050405020304" pitchFamily="18" charset="0"/>
              </a:rPr>
              <a:t>BİLGİLENDİRME KILAVUZU</a:t>
            </a:r>
            <a:endParaRPr lang="tr-TR" altLang="tr-TR" sz="3600" b="1" dirty="0">
              <a:solidFill>
                <a:srgbClr val="002060"/>
              </a:solidFill>
            </a:endParaRPr>
          </a:p>
        </p:txBody>
      </p:sp>
    </p:spTree>
    <p:extLst>
      <p:ext uri="{BB962C8B-B14F-4D97-AF65-F5344CB8AC3E}">
        <p14:creationId xmlns:p14="http://schemas.microsoft.com/office/powerpoint/2010/main" val="12779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EC3EEAF-AB1B-A437-EE0B-A8121E657DB1}"/>
              </a:ext>
            </a:extLst>
          </p:cNvPr>
          <p:cNvSpPr>
            <a:spLocks noGrp="1"/>
          </p:cNvSpPr>
          <p:nvPr>
            <p:ph type="title"/>
          </p:nvPr>
        </p:nvSpPr>
        <p:spPr/>
        <p:txBody>
          <a:bodyPr>
            <a:normAutofit/>
          </a:bodyPr>
          <a:lstStyle/>
          <a:p>
            <a:r>
              <a:rPr lang="tr-TR" sz="2400" b="1" dirty="0" smtClean="0">
                <a:solidFill>
                  <a:srgbClr val="C00000"/>
                </a:solidFill>
              </a:rPr>
              <a:t>Uzmanlık Alanı ve Tez Kayıtlanması</a:t>
            </a:r>
            <a:endParaRPr lang="tr-TR" sz="2400" b="1" dirty="0">
              <a:solidFill>
                <a:srgbClr val="C00000"/>
              </a:solidFill>
            </a:endParaRPr>
          </a:p>
        </p:txBody>
      </p:sp>
      <p:sp>
        <p:nvSpPr>
          <p:cNvPr id="3" name="İçerik Yer Tutucusu 2">
            <a:extLst>
              <a:ext uri="{FF2B5EF4-FFF2-40B4-BE49-F238E27FC236}">
                <a16:creationId xmlns:a16="http://schemas.microsoft.com/office/drawing/2014/main" xmlns="" id="{3FBDC865-B860-EB2B-0980-C3014D47698C}"/>
              </a:ext>
            </a:extLst>
          </p:cNvPr>
          <p:cNvSpPr>
            <a:spLocks noGrp="1"/>
          </p:cNvSpPr>
          <p:nvPr>
            <p:ph idx="1"/>
          </p:nvPr>
        </p:nvSpPr>
        <p:spPr>
          <a:xfrm>
            <a:off x="609600" y="1428753"/>
            <a:ext cx="10972800" cy="4525963"/>
          </a:xfrm>
        </p:spPr>
        <p:txBody>
          <a:bodyPr/>
          <a:lstStyle/>
          <a:p>
            <a:pPr algn="just"/>
            <a:r>
              <a:rPr lang="tr-TR" sz="1800" b="1" i="0" u="none" strike="noStrike" baseline="0" dirty="0">
                <a:solidFill>
                  <a:srgbClr val="C00000"/>
                </a:solidFill>
                <a:latin typeface="Calibri" panose="020F0502020204030204" pitchFamily="34" charset="0"/>
              </a:rPr>
              <a:t>Yüksek Lisans: </a:t>
            </a:r>
            <a:r>
              <a:rPr lang="tr-TR" sz="1800" b="0" i="0" u="none" strike="noStrike" baseline="0" dirty="0">
                <a:solidFill>
                  <a:srgbClr val="002060"/>
                </a:solidFill>
                <a:latin typeface="Calibri" panose="020F0502020204030204" pitchFamily="34" charset="0"/>
              </a:rPr>
              <a:t>2. yarıyıl sonunda kredili derslerini ve ‘Seminer’ çalışmasını başarılı ile tamamlayan öğrenci, daha sonraki dönemlerin ders kayıtlanmalarında yalnızca ‘‘Uzmanlık </a:t>
            </a:r>
            <a:r>
              <a:rPr lang="tr-TR" sz="1800" b="0" i="0" u="none" strike="noStrike" baseline="0" dirty="0" smtClean="0">
                <a:solidFill>
                  <a:srgbClr val="002060"/>
                </a:solidFill>
                <a:latin typeface="Calibri" panose="020F0502020204030204" pitchFamily="34" charset="0"/>
              </a:rPr>
              <a:t>Alanı’’ </a:t>
            </a:r>
            <a:r>
              <a:rPr lang="tr-TR" sz="1800" b="0" i="0" u="none" strike="noStrike" baseline="0" dirty="0">
                <a:solidFill>
                  <a:srgbClr val="002060"/>
                </a:solidFill>
                <a:latin typeface="Calibri" panose="020F0502020204030204" pitchFamily="34" charset="0"/>
              </a:rPr>
              <a:t>ve ‘‘</a:t>
            </a:r>
            <a:r>
              <a:rPr lang="tr-TR" sz="1800" b="0" i="0" u="none" strike="noStrike" baseline="0" dirty="0" err="1">
                <a:solidFill>
                  <a:srgbClr val="002060"/>
                </a:solidFill>
                <a:latin typeface="Calibri" panose="020F0502020204030204" pitchFamily="34" charset="0"/>
              </a:rPr>
              <a:t>Tez’’derslerine</a:t>
            </a:r>
            <a:r>
              <a:rPr lang="tr-TR" sz="1800" b="0" i="0" u="none" strike="noStrike" baseline="0" dirty="0">
                <a:solidFill>
                  <a:srgbClr val="002060"/>
                </a:solidFill>
                <a:latin typeface="Calibri" panose="020F0502020204030204" pitchFamily="34" charset="0"/>
              </a:rPr>
              <a:t> kayıtlanacaktır.</a:t>
            </a:r>
          </a:p>
          <a:p>
            <a:pPr algn="just"/>
            <a:endParaRPr lang="tr-TR" sz="1800" dirty="0">
              <a:solidFill>
                <a:srgbClr val="002060"/>
              </a:solidFill>
              <a:latin typeface="Calibri" panose="020F0502020204030204" pitchFamily="34" charset="0"/>
            </a:endParaRPr>
          </a:p>
          <a:p>
            <a:pPr algn="just"/>
            <a:r>
              <a:rPr lang="tr-TR" sz="1800" b="1" i="0" u="none" strike="noStrike" baseline="0" dirty="0">
                <a:solidFill>
                  <a:srgbClr val="C00000"/>
                </a:solidFill>
                <a:latin typeface="Calibri" panose="020F0502020204030204" pitchFamily="34" charset="0"/>
              </a:rPr>
              <a:t>Doktora:</a:t>
            </a:r>
            <a:r>
              <a:rPr lang="tr-TR" sz="1800" b="1" i="0" u="none" strike="noStrike" baseline="0" dirty="0">
                <a:solidFill>
                  <a:srgbClr val="002060"/>
                </a:solidFill>
                <a:latin typeface="Calibri" panose="020F0502020204030204" pitchFamily="34" charset="0"/>
              </a:rPr>
              <a:t> </a:t>
            </a:r>
            <a:r>
              <a:rPr lang="tr-TR" sz="1800" b="0" i="0" u="none" strike="noStrike" baseline="0" dirty="0">
                <a:solidFill>
                  <a:srgbClr val="002060"/>
                </a:solidFill>
                <a:latin typeface="Calibri" panose="020F0502020204030204" pitchFamily="34" charset="0"/>
              </a:rPr>
              <a:t>2. yarıyıl sonunda kredili derslerini ve ‘Seminer’ çalışmasını başarılı ile tamamlayan öğrenci, daha sonraki dönemlerin ders kayıtlanmalarında yalnızca ‘‘Uzmanlık </a:t>
            </a:r>
            <a:r>
              <a:rPr lang="tr-TR" sz="1800" b="0" i="0" u="none" strike="noStrike" baseline="0" dirty="0" smtClean="0">
                <a:solidFill>
                  <a:srgbClr val="002060"/>
                </a:solidFill>
                <a:latin typeface="Calibri" panose="020F0502020204030204" pitchFamily="34" charset="0"/>
              </a:rPr>
              <a:t>Alanı’’ </a:t>
            </a:r>
            <a:r>
              <a:rPr lang="tr-TR" sz="1800" b="0" i="0" u="none" strike="noStrike" baseline="0" dirty="0">
                <a:solidFill>
                  <a:srgbClr val="002060"/>
                </a:solidFill>
                <a:latin typeface="Calibri" panose="020F0502020204030204" pitchFamily="34" charset="0"/>
              </a:rPr>
              <a:t>ve ‘‘</a:t>
            </a:r>
            <a:r>
              <a:rPr lang="tr-TR" sz="1800" b="0" i="0" u="none" strike="noStrike" baseline="0" dirty="0" err="1">
                <a:solidFill>
                  <a:srgbClr val="002060"/>
                </a:solidFill>
                <a:latin typeface="Calibri" panose="020F0502020204030204" pitchFamily="34" charset="0"/>
              </a:rPr>
              <a:t>Tez’’derslerini</a:t>
            </a:r>
            <a:r>
              <a:rPr lang="tr-TR" sz="1800" b="0" i="0" u="none" strike="noStrike" baseline="0" dirty="0">
                <a:solidFill>
                  <a:srgbClr val="002060"/>
                </a:solidFill>
                <a:latin typeface="Calibri" panose="020F0502020204030204" pitchFamily="34" charset="0"/>
              </a:rPr>
              <a:t> almak zorundadır. </a:t>
            </a:r>
            <a:endParaRPr lang="tr-TR" sz="1800" b="0" i="0" u="none" strike="noStrike" baseline="0" dirty="0" smtClean="0">
              <a:solidFill>
                <a:srgbClr val="002060"/>
              </a:solidFill>
              <a:latin typeface="Calibri" panose="020F0502020204030204" pitchFamily="34" charset="0"/>
            </a:endParaRPr>
          </a:p>
          <a:p>
            <a:pPr algn="just"/>
            <a:endParaRPr lang="tr-TR" sz="1800" b="0" i="0" u="none" strike="noStrike" baseline="0" dirty="0">
              <a:solidFill>
                <a:srgbClr val="002060"/>
              </a:solidFill>
              <a:latin typeface="Calibri" panose="020F0502020204030204" pitchFamily="34" charset="0"/>
            </a:endParaRPr>
          </a:p>
          <a:p>
            <a:pPr marL="36900" indent="0" algn="ctr">
              <a:buNone/>
            </a:pPr>
            <a:r>
              <a:rPr lang="tr-TR" sz="1800" b="1" dirty="0">
                <a:solidFill>
                  <a:srgbClr val="C00000"/>
                </a:solidFill>
                <a:latin typeface="Calibri" panose="020F0502020204030204" pitchFamily="34" charset="0"/>
              </a:rPr>
              <a:t>   </a:t>
            </a:r>
            <a:r>
              <a:rPr lang="tr-TR" sz="2000" b="1" u="sng" dirty="0">
                <a:solidFill>
                  <a:srgbClr val="C00000"/>
                </a:solidFill>
                <a:latin typeface="Calibri" panose="020F0502020204030204" pitchFamily="34" charset="0"/>
              </a:rPr>
              <a:t>NOT</a:t>
            </a:r>
            <a:endParaRPr lang="tr-TR" sz="2400" b="1" u="sng" dirty="0">
              <a:solidFill>
                <a:srgbClr val="C00000"/>
              </a:solidFill>
              <a:latin typeface="Calibri" panose="020F0502020204030204" pitchFamily="34" charset="0"/>
            </a:endParaRPr>
          </a:p>
          <a:p>
            <a:pPr marL="36900" indent="0" algn="ctr">
              <a:buNone/>
            </a:pPr>
            <a:r>
              <a:rPr lang="tr-TR" sz="2400" dirty="0">
                <a:solidFill>
                  <a:srgbClr val="C00000"/>
                </a:solidFill>
                <a:latin typeface="Calibri" panose="020F0502020204030204" pitchFamily="34" charset="0"/>
              </a:rPr>
              <a:t> </a:t>
            </a:r>
            <a:r>
              <a:rPr lang="tr-TR" sz="1800" b="0" i="0" u="none" strike="noStrike" baseline="0" dirty="0">
                <a:solidFill>
                  <a:srgbClr val="C00000"/>
                </a:solidFill>
                <a:latin typeface="Calibri" panose="020F0502020204030204" pitchFamily="34" charset="0"/>
              </a:rPr>
              <a:t>Öğrenci henüz Doktora Yeterlilik Sınavı’na girmemiş veya bu sınavdan başarılı olamamış olsa dahi </a:t>
            </a:r>
            <a:endParaRPr lang="tr-TR" sz="1800" b="0" i="0" u="none" strike="noStrike" baseline="0" dirty="0" smtClean="0">
              <a:solidFill>
                <a:srgbClr val="C00000"/>
              </a:solidFill>
              <a:latin typeface="Calibri" panose="020F0502020204030204" pitchFamily="34" charset="0"/>
            </a:endParaRPr>
          </a:p>
          <a:p>
            <a:pPr marL="36900" indent="0" algn="ctr">
              <a:buNone/>
            </a:pPr>
            <a:r>
              <a:rPr lang="tr-TR" sz="1800" b="0" i="0" u="none" strike="noStrike" baseline="0" dirty="0" smtClean="0">
                <a:solidFill>
                  <a:srgbClr val="C00000"/>
                </a:solidFill>
                <a:latin typeface="Calibri" panose="020F0502020204030204" pitchFamily="34" charset="0"/>
              </a:rPr>
              <a:t>‘‘</a:t>
            </a:r>
            <a:r>
              <a:rPr lang="tr-TR" sz="1800" b="0" i="0" u="none" strike="noStrike" baseline="0" dirty="0">
                <a:solidFill>
                  <a:srgbClr val="C00000"/>
                </a:solidFill>
                <a:latin typeface="Calibri" panose="020F0502020204030204" pitchFamily="34" charset="0"/>
              </a:rPr>
              <a:t>Uzmanlık </a:t>
            </a:r>
            <a:r>
              <a:rPr lang="tr-TR" sz="1800" b="0" i="0" u="none" strike="noStrike" baseline="0" dirty="0" smtClean="0">
                <a:solidFill>
                  <a:srgbClr val="C00000"/>
                </a:solidFill>
                <a:latin typeface="Calibri" panose="020F0502020204030204" pitchFamily="34" charset="0"/>
              </a:rPr>
              <a:t>Alanı’’ </a:t>
            </a:r>
            <a:r>
              <a:rPr lang="tr-TR" sz="1800" b="0" i="0" u="none" strike="noStrike" baseline="0" dirty="0">
                <a:solidFill>
                  <a:srgbClr val="C00000"/>
                </a:solidFill>
                <a:latin typeface="Calibri" panose="020F0502020204030204" pitchFamily="34" charset="0"/>
              </a:rPr>
              <a:t>ve ‘‘Tez’’ derslerine kayıtlanmak zorundadır.</a:t>
            </a:r>
          </a:p>
          <a:p>
            <a:endParaRPr lang="tr-TR" dirty="0"/>
          </a:p>
        </p:txBody>
      </p:sp>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396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3DEE19C-4907-4E36-0D25-34F119C88484}"/>
              </a:ext>
            </a:extLst>
          </p:cNvPr>
          <p:cNvSpPr>
            <a:spLocks noGrp="1"/>
          </p:cNvSpPr>
          <p:nvPr>
            <p:ph type="title"/>
          </p:nvPr>
        </p:nvSpPr>
        <p:spPr>
          <a:xfrm>
            <a:off x="1003661" y="291961"/>
            <a:ext cx="10353762" cy="689113"/>
          </a:xfrm>
        </p:spPr>
        <p:txBody>
          <a:bodyPr>
            <a:noAutofit/>
          </a:bodyPr>
          <a:lstStyle/>
          <a:p>
            <a:r>
              <a:rPr lang="tr-TR" sz="2400" b="1" dirty="0">
                <a:solidFill>
                  <a:srgbClr val="C00000"/>
                </a:solidFill>
              </a:rPr>
              <a:t>Tez Danışmanı ve Tez Konusu Seçimine Dair </a:t>
            </a:r>
            <a:br>
              <a:rPr lang="tr-TR" sz="2400" b="1" dirty="0">
                <a:solidFill>
                  <a:srgbClr val="C00000"/>
                </a:solidFill>
              </a:rPr>
            </a:br>
            <a:r>
              <a:rPr lang="tr-TR" sz="2400" b="1" dirty="0">
                <a:solidFill>
                  <a:srgbClr val="C00000"/>
                </a:solidFill>
              </a:rPr>
              <a:t>Önemli Hususlar</a:t>
            </a:r>
          </a:p>
        </p:txBody>
      </p:sp>
      <p:sp>
        <p:nvSpPr>
          <p:cNvPr id="3" name="İçerik Yer Tutucusu 2">
            <a:extLst>
              <a:ext uri="{FF2B5EF4-FFF2-40B4-BE49-F238E27FC236}">
                <a16:creationId xmlns:a16="http://schemas.microsoft.com/office/drawing/2014/main" xmlns="" id="{87BF00B2-D8E8-2A51-38B9-36BE4784E8F4}"/>
              </a:ext>
            </a:extLst>
          </p:cNvPr>
          <p:cNvSpPr>
            <a:spLocks noGrp="1"/>
          </p:cNvSpPr>
          <p:nvPr>
            <p:ph idx="1"/>
          </p:nvPr>
        </p:nvSpPr>
        <p:spPr>
          <a:xfrm>
            <a:off x="919119" y="945695"/>
            <a:ext cx="10353762" cy="5265663"/>
          </a:xfrm>
        </p:spPr>
        <p:txBody>
          <a:bodyPr>
            <a:normAutofit/>
          </a:bodyPr>
          <a:lstStyle/>
          <a:p>
            <a:endParaRPr lang="tr-TR" sz="1800" b="0" i="0" u="none" strike="noStrike" baseline="0" dirty="0">
              <a:solidFill>
                <a:schemeClr val="tx1"/>
              </a:solidFill>
              <a:latin typeface="Calibri" panose="020F0502020204030204" pitchFamily="34" charset="0"/>
            </a:endParaRPr>
          </a:p>
          <a:p>
            <a:r>
              <a:rPr lang="tr-TR" sz="1900" b="0" i="0" u="none" strike="noStrike" baseline="0" dirty="0">
                <a:solidFill>
                  <a:srgbClr val="002060"/>
                </a:solidFill>
                <a:latin typeface="Calibri" panose="020F0502020204030204" pitchFamily="34" charset="0"/>
              </a:rPr>
              <a:t>Danışmanlık görevi, tez danışmanı atanıncaya kadar, </a:t>
            </a:r>
            <a:r>
              <a:rPr lang="tr-TR" sz="1900" dirty="0">
                <a:solidFill>
                  <a:srgbClr val="002060"/>
                </a:solidFill>
                <a:latin typeface="Calibri" panose="020F0502020204030204" pitchFamily="34" charset="0"/>
              </a:rPr>
              <a:t>A</a:t>
            </a:r>
            <a:r>
              <a:rPr lang="tr-TR" sz="1900" b="0" i="0" u="none" strike="noStrike" baseline="0" dirty="0">
                <a:solidFill>
                  <a:srgbClr val="002060"/>
                </a:solidFill>
                <a:latin typeface="Calibri" panose="020F0502020204030204" pitchFamily="34" charset="0"/>
              </a:rPr>
              <a:t>nabil</a:t>
            </a:r>
            <a:r>
              <a:rPr lang="tr-TR" sz="1900" dirty="0">
                <a:solidFill>
                  <a:srgbClr val="002060"/>
                </a:solidFill>
                <a:latin typeface="Calibri" panose="020F0502020204030204" pitchFamily="34" charset="0"/>
              </a:rPr>
              <a:t>im D</a:t>
            </a:r>
            <a:r>
              <a:rPr lang="tr-TR" sz="1900" b="0" i="0" u="none" strike="noStrike" baseline="0" dirty="0">
                <a:solidFill>
                  <a:srgbClr val="002060"/>
                </a:solidFill>
                <a:latin typeface="Calibri" panose="020F0502020204030204" pitchFamily="34" charset="0"/>
              </a:rPr>
              <a:t>alı başkanı tarafından yürütülür. </a:t>
            </a:r>
          </a:p>
          <a:p>
            <a:pPr marL="36900" indent="0">
              <a:buNone/>
            </a:pPr>
            <a:endParaRPr lang="tr-TR" sz="1900" dirty="0">
              <a:solidFill>
                <a:srgbClr val="002060"/>
              </a:solidFill>
              <a:latin typeface="Calibri" panose="020F0502020204030204" pitchFamily="34" charset="0"/>
            </a:endParaRPr>
          </a:p>
          <a:p>
            <a:pPr algn="just"/>
            <a:r>
              <a:rPr lang="tr-TR" sz="1900" b="0" i="0" u="none" strike="noStrike" baseline="0" dirty="0">
                <a:solidFill>
                  <a:srgbClr val="002060"/>
                </a:solidFill>
                <a:latin typeface="Calibri" panose="020F0502020204030204" pitchFamily="34" charset="0"/>
              </a:rPr>
              <a:t>Tez danışmanı ataması, öğrencinin de görüşü alınarak, yüksek lisans öğrencileri için birinci yarıyılın, doktora öğrencileri için ikinci yarıyılın sonuna kadar yapılır. </a:t>
            </a:r>
          </a:p>
          <a:p>
            <a:pPr marL="36900" indent="0">
              <a:buNone/>
            </a:pPr>
            <a:endParaRPr lang="tr-TR" sz="1800" b="1" u="sng" dirty="0">
              <a:solidFill>
                <a:srgbClr val="002060"/>
              </a:solidFill>
              <a:latin typeface="Calibri" panose="020F0502020204030204" pitchFamily="34" charset="0"/>
            </a:endParaRPr>
          </a:p>
          <a:p>
            <a:pPr marL="36900" indent="0" algn="ctr">
              <a:buNone/>
            </a:pPr>
            <a:r>
              <a:rPr lang="tr-TR" sz="1800" b="1" u="sng" dirty="0" smtClean="0">
                <a:solidFill>
                  <a:srgbClr val="C00000"/>
                </a:solidFill>
                <a:latin typeface="Calibri" panose="020F0502020204030204" pitchFamily="34" charset="0"/>
              </a:rPr>
              <a:t>(Öğrenimine </a:t>
            </a:r>
            <a:r>
              <a:rPr lang="tr-TR" sz="1800" b="1" u="sng" dirty="0">
                <a:solidFill>
                  <a:srgbClr val="C00000"/>
                </a:solidFill>
                <a:latin typeface="Calibri" panose="020F0502020204030204" pitchFamily="34" charset="0"/>
              </a:rPr>
              <a:t>Güz döneminde başlayan öğrencilerden, danışman atama formlarını Aralık ayı; Bahar döneminde başlayanlardan ise Mayıs ayı sonuna kadar getirmeleri istenir) </a:t>
            </a:r>
            <a:endParaRPr lang="tr-TR" sz="1800" b="1" i="0" u="sng" strike="noStrike" baseline="0" dirty="0">
              <a:solidFill>
                <a:srgbClr val="C00000"/>
              </a:solidFill>
              <a:latin typeface="Calibri" panose="020F0502020204030204" pitchFamily="34" charset="0"/>
            </a:endParaRPr>
          </a:p>
          <a:p>
            <a:pPr marL="36900" indent="0">
              <a:buNone/>
            </a:pPr>
            <a:endParaRPr lang="tr-TR" sz="1800" dirty="0">
              <a:solidFill>
                <a:srgbClr val="002060"/>
              </a:solidFill>
              <a:latin typeface="Calibri" panose="020F0502020204030204" pitchFamily="34" charset="0"/>
            </a:endParaRPr>
          </a:p>
          <a:p>
            <a:pPr algn="just"/>
            <a:r>
              <a:rPr lang="tr-TR" sz="1900" b="0" i="0" u="none" strike="noStrike" baseline="0" dirty="0">
                <a:solidFill>
                  <a:srgbClr val="002060"/>
                </a:solidFill>
                <a:latin typeface="Calibri" panose="020F0502020204030204" pitchFamily="34" charset="0"/>
              </a:rPr>
              <a:t>Danışman ataması 1. yarıyılın sonunda yapılmış olan yüksek lisans öğrencileri, danışmanlarının denetiminde tez konularını belirle</a:t>
            </a:r>
            <a:r>
              <a:rPr lang="tr-TR" sz="1900" dirty="0">
                <a:solidFill>
                  <a:srgbClr val="002060"/>
                </a:solidFill>
                <a:latin typeface="Calibri" panose="020F0502020204030204" pitchFamily="34" charset="0"/>
              </a:rPr>
              <a:t>mek ve hazırladıkları</a:t>
            </a:r>
            <a:r>
              <a:rPr lang="tr-TR" sz="1900" b="0" i="0" u="none" strike="noStrike" baseline="0" dirty="0">
                <a:solidFill>
                  <a:srgbClr val="002060"/>
                </a:solidFill>
                <a:latin typeface="Calibri" panose="020F0502020204030204" pitchFamily="34" charset="0"/>
              </a:rPr>
              <a:t> </a:t>
            </a:r>
            <a:r>
              <a:rPr lang="tr-TR" sz="1900" b="0" i="0" u="none" strike="noStrike" baseline="0" dirty="0">
                <a:solidFill>
                  <a:srgbClr val="C00000"/>
                </a:solidFill>
                <a:latin typeface="Calibri" panose="020F0502020204030204" pitchFamily="34" charset="0"/>
              </a:rPr>
              <a:t>TEZ KONUSU ÖNERİ </a:t>
            </a:r>
            <a:r>
              <a:rPr lang="tr-TR" sz="1900" b="0" i="0" u="none" strike="noStrike" baseline="0" dirty="0" err="1">
                <a:solidFill>
                  <a:srgbClr val="C00000"/>
                </a:solidFill>
                <a:latin typeface="Calibri" panose="020F0502020204030204" pitchFamily="34" charset="0"/>
              </a:rPr>
              <a:t>FORMU</a:t>
            </a:r>
            <a:r>
              <a:rPr lang="tr-TR" sz="1900" b="0" i="0" u="none" strike="noStrike" baseline="0" dirty="0" err="1">
                <a:solidFill>
                  <a:srgbClr val="002060"/>
                </a:solidFill>
                <a:latin typeface="Calibri" panose="020F0502020204030204" pitchFamily="34" charset="0"/>
              </a:rPr>
              <a:t>’nu</a:t>
            </a:r>
            <a:r>
              <a:rPr lang="tr-TR" sz="1900" dirty="0">
                <a:solidFill>
                  <a:srgbClr val="002060"/>
                </a:solidFill>
                <a:latin typeface="Calibri" panose="020F0502020204030204" pitchFamily="34" charset="0"/>
              </a:rPr>
              <a:t> </a:t>
            </a:r>
            <a:r>
              <a:rPr lang="tr-TR" sz="1900" b="0" i="0" u="none" strike="noStrike" baseline="0" dirty="0">
                <a:solidFill>
                  <a:srgbClr val="002060"/>
                </a:solidFill>
                <a:latin typeface="Calibri" panose="020F0502020204030204" pitchFamily="34" charset="0"/>
              </a:rPr>
              <a:t>2. yarıyılın sonuna kadar Anabilim Dalı Sekreterliği’ne iletmekle yükümlüdür. </a:t>
            </a:r>
          </a:p>
          <a:p>
            <a:pPr marL="36900" indent="0" algn="just">
              <a:buNone/>
            </a:pPr>
            <a:endParaRPr lang="tr-TR" sz="1900" dirty="0">
              <a:solidFill>
                <a:srgbClr val="002060"/>
              </a:solidFill>
              <a:latin typeface="Calibri" panose="020F0502020204030204" pitchFamily="34" charset="0"/>
            </a:endParaRPr>
          </a:p>
          <a:p>
            <a:pPr algn="just"/>
            <a:r>
              <a:rPr lang="tr-TR" sz="1900" b="0" i="0" u="none" strike="noStrike" baseline="0" dirty="0">
                <a:solidFill>
                  <a:srgbClr val="002060"/>
                </a:solidFill>
                <a:latin typeface="Calibri" panose="020F0502020204030204" pitchFamily="34" charset="0"/>
              </a:rPr>
              <a:t>Anabilim Dalı Başkanlığı tarafından enstitüye iletilen tez konusu önerisi, enstitü yönetim kurulunun onayıyla kesinleşir. </a:t>
            </a:r>
          </a:p>
          <a:p>
            <a:pPr marL="36900" indent="0">
              <a:buNone/>
            </a:pPr>
            <a:endParaRPr lang="tr-TR" sz="1800" dirty="0">
              <a:solidFill>
                <a:srgbClr val="000000"/>
              </a:solidFill>
              <a:latin typeface="Calibri" panose="020F0502020204030204" pitchFamily="34" charset="0"/>
            </a:endParaRPr>
          </a:p>
        </p:txBody>
      </p:sp>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982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A61AE46-D301-C75E-78EE-22699F164218}"/>
              </a:ext>
            </a:extLst>
          </p:cNvPr>
          <p:cNvSpPr>
            <a:spLocks noGrp="1"/>
          </p:cNvSpPr>
          <p:nvPr>
            <p:ph type="title"/>
          </p:nvPr>
        </p:nvSpPr>
        <p:spPr/>
        <p:txBody>
          <a:bodyPr>
            <a:normAutofit/>
          </a:bodyPr>
          <a:lstStyle/>
          <a:p>
            <a:r>
              <a:rPr lang="tr-TR" sz="2800" b="1" dirty="0">
                <a:solidFill>
                  <a:srgbClr val="C00000"/>
                </a:solidFill>
                <a:latin typeface="Calibri" panose="020F0502020204030204" pitchFamily="34" charset="0"/>
                <a:cs typeface="Calibri" panose="020F0502020204030204" pitchFamily="34" charset="0"/>
              </a:rPr>
              <a:t>Doktora Yeterlik Sınavı</a:t>
            </a:r>
          </a:p>
        </p:txBody>
      </p:sp>
      <p:sp>
        <p:nvSpPr>
          <p:cNvPr id="3" name="İçerik Yer Tutucusu 2">
            <a:extLst>
              <a:ext uri="{FF2B5EF4-FFF2-40B4-BE49-F238E27FC236}">
                <a16:creationId xmlns:a16="http://schemas.microsoft.com/office/drawing/2014/main" xmlns="" id="{2D220F38-65DF-C87C-0C4D-7930AF84CAB0}"/>
              </a:ext>
            </a:extLst>
          </p:cNvPr>
          <p:cNvSpPr>
            <a:spLocks noGrp="1"/>
          </p:cNvSpPr>
          <p:nvPr>
            <p:ph idx="1"/>
          </p:nvPr>
        </p:nvSpPr>
        <p:spPr/>
        <p:txBody>
          <a:bodyPr/>
          <a:lstStyle/>
          <a:p>
            <a:pPr algn="just"/>
            <a:r>
              <a:rPr lang="tr-TR" sz="1800" b="0" i="0" u="none" strike="noStrike" baseline="0" dirty="0">
                <a:solidFill>
                  <a:srgbClr val="002060"/>
                </a:solidFill>
                <a:latin typeface="Calibri" panose="020F0502020204030204" pitchFamily="34" charset="0"/>
              </a:rPr>
              <a:t>Doktora </a:t>
            </a:r>
            <a:r>
              <a:rPr lang="tr-TR" sz="1800" b="0" i="0" u="none" strike="noStrike" baseline="0" dirty="0" smtClean="0">
                <a:solidFill>
                  <a:srgbClr val="002060"/>
                </a:solidFill>
                <a:latin typeface="Calibri" panose="020F0502020204030204" pitchFamily="34" charset="0"/>
              </a:rPr>
              <a:t>öğrencisi;</a:t>
            </a:r>
            <a:r>
              <a:rPr lang="tr-TR" sz="1800" b="0" i="0" u="none" strike="noStrike" dirty="0" smtClean="0">
                <a:solidFill>
                  <a:srgbClr val="002060"/>
                </a:solidFill>
                <a:latin typeface="Calibri" panose="020F0502020204030204" pitchFamily="34" charset="0"/>
              </a:rPr>
              <a:t> </a:t>
            </a:r>
            <a:r>
              <a:rPr lang="tr-TR" sz="1800" b="0" i="0" u="none" strike="noStrike" baseline="0" dirty="0" smtClean="0">
                <a:solidFill>
                  <a:srgbClr val="002060"/>
                </a:solidFill>
                <a:latin typeface="Calibri" panose="020F0502020204030204" pitchFamily="34" charset="0"/>
              </a:rPr>
              <a:t>en </a:t>
            </a:r>
            <a:r>
              <a:rPr lang="tr-TR" sz="1800" b="0" i="0" u="none" strike="noStrike" baseline="0" dirty="0">
                <a:solidFill>
                  <a:srgbClr val="002060"/>
                </a:solidFill>
                <a:latin typeface="Calibri" panose="020F0502020204030204" pitchFamily="34" charset="0"/>
              </a:rPr>
              <a:t>geç beşinci yarıyıl sonunda yeterlik sınavına girmek zorundadır. Bir öğrenci, en fazla iki kez yeterlik sınavına girer. Belirlenen sınav döneminde yeterlik sınavına girmeyen öğrencinin durumu başarısız olarak değerlendirilir. </a:t>
            </a:r>
          </a:p>
          <a:p>
            <a:pPr marL="36900" indent="0" algn="just">
              <a:buNone/>
            </a:pPr>
            <a:endParaRPr lang="tr-TR" sz="1800" b="0" i="0" u="none" strike="noStrike" baseline="0" dirty="0" smtClean="0">
              <a:solidFill>
                <a:srgbClr val="002060"/>
              </a:solidFill>
              <a:latin typeface="Calibri" panose="020F0502020204030204" pitchFamily="34" charset="0"/>
            </a:endParaRPr>
          </a:p>
          <a:p>
            <a:pPr marL="36900" indent="0" algn="just">
              <a:buNone/>
            </a:pPr>
            <a:endParaRPr lang="tr-TR" sz="1800" b="0" i="0" u="none" strike="noStrike" baseline="0" dirty="0">
              <a:solidFill>
                <a:srgbClr val="002060"/>
              </a:solidFill>
              <a:latin typeface="Calibri" panose="020F0502020204030204" pitchFamily="34" charset="0"/>
            </a:endParaRPr>
          </a:p>
          <a:p>
            <a:r>
              <a:rPr lang="tr-TR" sz="1800" b="0" i="0" u="none" strike="noStrike" baseline="0" dirty="0">
                <a:solidFill>
                  <a:srgbClr val="002060"/>
                </a:solidFill>
                <a:latin typeface="Calibri" panose="020F0502020204030204" pitchFamily="34" charset="0"/>
              </a:rPr>
              <a:t>Yeterlik sınavı, yazılı ve sözlü olarak yapılır. Yazılı sınavda başarılı olan öğrenci sözlü sınava alınır. Doktora yeterlik sınav jürisi sözlü ve yazılı olarak yaptığı her bir sınavdan en az 75 alan öğrenciyi başarılı sayar. </a:t>
            </a:r>
          </a:p>
          <a:p>
            <a:endParaRPr lang="tr-TR" dirty="0"/>
          </a:p>
        </p:txBody>
      </p:sp>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2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C71852E-CB0C-FF41-A156-AE4C5DDE0C48}"/>
              </a:ext>
            </a:extLst>
          </p:cNvPr>
          <p:cNvSpPr>
            <a:spLocks noGrp="1"/>
          </p:cNvSpPr>
          <p:nvPr>
            <p:ph sz="half" idx="1"/>
          </p:nvPr>
        </p:nvSpPr>
        <p:spPr>
          <a:xfrm>
            <a:off x="437545" y="450376"/>
            <a:ext cx="5773608" cy="6407624"/>
          </a:xfrm>
        </p:spPr>
        <p:txBody>
          <a:bodyPr>
            <a:noAutofit/>
          </a:bodyPr>
          <a:lstStyle/>
          <a:p>
            <a:pPr algn="just"/>
            <a:endParaRPr lang="tr-TR" sz="1700" b="0" i="0" u="none" strike="noStrike" baseline="0" dirty="0">
              <a:solidFill>
                <a:srgbClr val="00B0F0"/>
              </a:solidFill>
              <a:latin typeface="Calibri" panose="020F0502020204030204" pitchFamily="34" charset="0"/>
            </a:endParaRPr>
          </a:p>
          <a:p>
            <a:pPr algn="just"/>
            <a:r>
              <a:rPr lang="tr-TR" sz="1800" b="0" i="0" u="none" strike="noStrike" baseline="0" dirty="0">
                <a:solidFill>
                  <a:srgbClr val="002060"/>
                </a:solidFill>
                <a:latin typeface="Calibri" panose="020F0502020204030204" pitchFamily="34" charset="0"/>
              </a:rPr>
              <a:t>Doktora yeterlik sınavını başarı ile tamamlayan öğrenci, en geç bir ay </a:t>
            </a:r>
            <a:r>
              <a:rPr lang="tr-TR" sz="1800" dirty="0">
                <a:solidFill>
                  <a:srgbClr val="002060"/>
                </a:solidFill>
                <a:latin typeface="Calibri" panose="020F0502020204030204" pitchFamily="34" charset="0"/>
              </a:rPr>
              <a:t>içinde yapacağı araştırmanın amacını, yöntemini ve çalışma planını kapsayan Tez </a:t>
            </a:r>
            <a:r>
              <a:rPr lang="tr-TR" sz="1800" b="0" i="0" u="none" strike="noStrike" baseline="0" dirty="0">
                <a:solidFill>
                  <a:srgbClr val="002060"/>
                </a:solidFill>
                <a:latin typeface="Calibri" panose="020F0502020204030204" pitchFamily="34" charset="0"/>
              </a:rPr>
              <a:t>Önerisi formunu doldurmak ve Anabilim Dalına teslim etmek zorundadır. Aynı süre içinde öğrencinin Tez İzleme Komitesi</a:t>
            </a:r>
            <a:r>
              <a:rPr lang="tr-TR" sz="1800" b="0" i="0" u="none" strike="noStrike" dirty="0">
                <a:solidFill>
                  <a:srgbClr val="002060"/>
                </a:solidFill>
                <a:latin typeface="Calibri" panose="020F0502020204030204" pitchFamily="34" charset="0"/>
              </a:rPr>
              <a:t> de oluşturulmalıdır. </a:t>
            </a:r>
          </a:p>
          <a:p>
            <a:pPr algn="just"/>
            <a:endParaRPr lang="tr-TR" sz="1800" dirty="0">
              <a:solidFill>
                <a:srgbClr val="002060"/>
              </a:solidFill>
              <a:latin typeface="Calibri" panose="020F0502020204030204" pitchFamily="34" charset="0"/>
            </a:endParaRPr>
          </a:p>
          <a:p>
            <a:pPr marL="36900" indent="0" algn="just">
              <a:buNone/>
            </a:pPr>
            <a:endParaRPr lang="tr-TR" sz="1800" dirty="0">
              <a:solidFill>
                <a:srgbClr val="002060"/>
              </a:solidFill>
              <a:latin typeface="Calibri" panose="020F0502020204030204" pitchFamily="34" charset="0"/>
            </a:endParaRPr>
          </a:p>
          <a:p>
            <a:pPr algn="just"/>
            <a:r>
              <a:rPr lang="tr-TR" sz="1800" b="0" i="0" u="none" strike="noStrike" dirty="0">
                <a:solidFill>
                  <a:srgbClr val="002060"/>
                </a:solidFill>
                <a:latin typeface="Calibri" panose="020F0502020204030204" pitchFamily="34" charset="0"/>
              </a:rPr>
              <a:t>Yeterlik sınavını takip eden </a:t>
            </a:r>
            <a:r>
              <a:rPr lang="tr-TR" sz="1800" b="0" i="0" u="none" strike="noStrike" baseline="0" dirty="0">
                <a:solidFill>
                  <a:srgbClr val="002060"/>
                </a:solidFill>
                <a:latin typeface="Calibri" panose="020F0502020204030204" pitchFamily="34" charset="0"/>
              </a:rPr>
              <a:t>altı ay içinde, Tez </a:t>
            </a:r>
            <a:r>
              <a:rPr lang="tr-TR" sz="1800" b="0" i="0" u="none" strike="noStrike" baseline="0" dirty="0" err="1">
                <a:solidFill>
                  <a:srgbClr val="002060"/>
                </a:solidFill>
                <a:latin typeface="Calibri" panose="020F0502020204030204" pitchFamily="34" charset="0"/>
              </a:rPr>
              <a:t>Önerisi’ni</a:t>
            </a:r>
            <a:r>
              <a:rPr lang="tr-TR" sz="1800" b="0" i="0" u="none" strike="noStrike" baseline="0" dirty="0">
                <a:solidFill>
                  <a:srgbClr val="002060"/>
                </a:solidFill>
                <a:latin typeface="Calibri" panose="020F0502020204030204" pitchFamily="34" charset="0"/>
              </a:rPr>
              <a:t> tez izleme komitesi önünde sözlü olarak savunur. Öğrenci, tez önerisi ile ilgili yazılı bir raporu, gerekiyorsa ilgili etik kurul onayını alarak, sözlü savunmadan en az on beş gün önce komite üyelerine dağıtır.</a:t>
            </a:r>
          </a:p>
          <a:p>
            <a:pPr marL="36900" indent="0" algn="just">
              <a:buNone/>
            </a:pPr>
            <a:endParaRPr lang="tr-TR" sz="1700" b="0" i="0" u="none" strike="noStrike" baseline="0" dirty="0">
              <a:solidFill>
                <a:srgbClr val="00B0F0"/>
              </a:solidFill>
              <a:latin typeface="Calibri" panose="020F0502020204030204" pitchFamily="34" charset="0"/>
            </a:endParaRPr>
          </a:p>
          <a:p>
            <a:pPr marL="36900" indent="0">
              <a:buNone/>
            </a:pPr>
            <a:endParaRPr lang="tr-TR" sz="1700" dirty="0">
              <a:solidFill>
                <a:srgbClr val="FFC000"/>
              </a:solidFill>
              <a:latin typeface="Calibri" panose="020F0502020204030204" pitchFamily="34" charset="0"/>
            </a:endParaRPr>
          </a:p>
          <a:p>
            <a:endParaRPr lang="tr-TR" sz="1800" dirty="0"/>
          </a:p>
        </p:txBody>
      </p:sp>
      <p:pic>
        <p:nvPicPr>
          <p:cNvPr id="9" name="İçerik Yer Tutucusu 8" descr="metin, elektronik donanım, ekran görüntüsü, yazı tipi içeren bir resim&#10;&#10;Açıklama otomatik olarak oluşturuldu">
            <a:extLst>
              <a:ext uri="{FF2B5EF4-FFF2-40B4-BE49-F238E27FC236}">
                <a16:creationId xmlns:a16="http://schemas.microsoft.com/office/drawing/2014/main" xmlns="" id="{00C72BCE-04B6-1C3E-3FF1-77CF05A3CAC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40522" y="157161"/>
            <a:ext cx="4867661" cy="5853113"/>
          </a:xfrm>
        </p:spPr>
      </p:pic>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55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xmlns="" id="{79E0F9E8-769E-64B2-281D-A64F0D0752F4}"/>
              </a:ext>
            </a:extLst>
          </p:cNvPr>
          <p:cNvSpPr>
            <a:spLocks noGrp="1"/>
          </p:cNvSpPr>
          <p:nvPr>
            <p:ph idx="1"/>
          </p:nvPr>
        </p:nvSpPr>
        <p:spPr>
          <a:xfrm>
            <a:off x="609600" y="1038754"/>
            <a:ext cx="10972800" cy="4525963"/>
          </a:xfrm>
        </p:spPr>
        <p:txBody>
          <a:bodyPr>
            <a:normAutofit/>
          </a:bodyPr>
          <a:lstStyle/>
          <a:p>
            <a:endParaRPr lang="tr-TR" sz="2000" b="0" i="0" u="none" strike="noStrike" baseline="0" dirty="0">
              <a:solidFill>
                <a:srgbClr val="92D050"/>
              </a:solidFill>
              <a:latin typeface="Calibri" panose="020F0502020204030204" pitchFamily="34" charset="0"/>
            </a:endParaRPr>
          </a:p>
          <a:p>
            <a:pPr algn="just"/>
            <a:r>
              <a:rPr lang="tr-TR" sz="2000" b="0" i="0" u="none" strike="noStrike" baseline="0" dirty="0">
                <a:solidFill>
                  <a:srgbClr val="002060"/>
                </a:solidFill>
                <a:latin typeface="Calibri" panose="020F0502020204030204" pitchFamily="34" charset="0"/>
              </a:rPr>
              <a:t>Tez önerisi kabul edilen </a:t>
            </a:r>
            <a:r>
              <a:rPr lang="tr-TR" sz="1800" b="0" i="0" u="none" strike="noStrike" baseline="0" dirty="0">
                <a:solidFill>
                  <a:srgbClr val="002060"/>
                </a:solidFill>
                <a:latin typeface="Calibri" panose="020F0502020204030204" pitchFamily="34" charset="0"/>
              </a:rPr>
              <a:t>öğrenci için Tez </a:t>
            </a:r>
            <a:r>
              <a:rPr lang="tr-TR" sz="1800" dirty="0">
                <a:solidFill>
                  <a:srgbClr val="002060"/>
                </a:solidFill>
                <a:latin typeface="Calibri" panose="020F0502020204030204" pitchFamily="34" charset="0"/>
              </a:rPr>
              <a:t>İ</a:t>
            </a:r>
            <a:r>
              <a:rPr lang="tr-TR" sz="1800" b="0" i="0" u="none" strike="noStrike" baseline="0" dirty="0">
                <a:solidFill>
                  <a:srgbClr val="002060"/>
                </a:solidFill>
                <a:latin typeface="Calibri" panose="020F0502020204030204" pitchFamily="34" charset="0"/>
              </a:rPr>
              <a:t>zleme Komitesi, ocak-haziran ve temmuz-aralık ayları arasında birer defa olmak üzere yılda iki kez toplanır. İki toplantı arasındaki süre üç aydan az olamaz. Öğrenci, toplantı tarihinden </a:t>
            </a:r>
            <a:r>
              <a:rPr lang="tr-TR" sz="1800" b="0" i="0" u="sng" strike="noStrike" baseline="0" dirty="0">
                <a:solidFill>
                  <a:srgbClr val="002060"/>
                </a:solidFill>
                <a:latin typeface="Calibri" panose="020F0502020204030204" pitchFamily="34" charset="0"/>
              </a:rPr>
              <a:t>en az otuz gün önce </a:t>
            </a:r>
            <a:r>
              <a:rPr lang="tr-TR" sz="1800" b="0" i="0" u="none" strike="noStrike" baseline="0" dirty="0">
                <a:solidFill>
                  <a:srgbClr val="002060"/>
                </a:solidFill>
                <a:latin typeface="Calibri" panose="020F0502020204030204" pitchFamily="34" charset="0"/>
              </a:rPr>
              <a:t>komite üyelerine yazılı bir rapor sunar. Bu raporda o ana kadar yapılan çalışmaların özeti ve bir sonraki dönemde yapılacak çalışma planı belirtilir. </a:t>
            </a:r>
            <a:endParaRPr lang="tr-TR" sz="1800" dirty="0">
              <a:solidFill>
                <a:srgbClr val="002060"/>
              </a:solidFill>
              <a:latin typeface="Calibri" panose="020F0502020204030204" pitchFamily="34" charset="0"/>
            </a:endParaRPr>
          </a:p>
          <a:p>
            <a:pPr algn="just"/>
            <a:endParaRPr lang="tr-TR" sz="1800" b="0" i="0" u="none" strike="noStrike" baseline="0" dirty="0">
              <a:solidFill>
                <a:srgbClr val="002060"/>
              </a:solidFill>
              <a:latin typeface="Calibri" panose="020F0502020204030204" pitchFamily="34" charset="0"/>
            </a:endParaRPr>
          </a:p>
          <a:p>
            <a:pPr algn="just"/>
            <a:endParaRPr lang="tr-TR" sz="1800" b="0" i="0" u="none" strike="noStrike" baseline="0" dirty="0">
              <a:solidFill>
                <a:srgbClr val="002060"/>
              </a:solidFill>
              <a:latin typeface="Calibri" panose="020F0502020204030204" pitchFamily="34" charset="0"/>
            </a:endParaRPr>
          </a:p>
          <a:p>
            <a:pPr algn="just"/>
            <a:r>
              <a:rPr lang="tr-TR" sz="1800" b="0" i="0" u="none" strike="noStrike" baseline="0" dirty="0">
                <a:solidFill>
                  <a:srgbClr val="002060"/>
                </a:solidFill>
                <a:latin typeface="Calibri" panose="020F0502020204030204" pitchFamily="34" charset="0"/>
              </a:rPr>
              <a:t>Süresi içerisinde tez önerisi savunmasına girmeyen veya tez çalışması raporunu sunmayan öğrencinin durumu başarısız olarak değerlendirilir. Komite tarafından </a:t>
            </a:r>
            <a:r>
              <a:rPr lang="tr-TR" sz="1800" b="0" i="0" u="sng" strike="noStrike" baseline="0" dirty="0">
                <a:solidFill>
                  <a:srgbClr val="002060"/>
                </a:solidFill>
                <a:latin typeface="Calibri" panose="020F0502020204030204" pitchFamily="34" charset="0"/>
              </a:rPr>
              <a:t>üst üste iki</a:t>
            </a:r>
            <a:r>
              <a:rPr lang="tr-TR" sz="1800" b="0" i="0" u="none" strike="noStrike" baseline="0" dirty="0">
                <a:solidFill>
                  <a:srgbClr val="002060"/>
                </a:solidFill>
                <a:latin typeface="Calibri" panose="020F0502020204030204" pitchFamily="34" charset="0"/>
              </a:rPr>
              <a:t> kez veya </a:t>
            </a:r>
            <a:r>
              <a:rPr lang="tr-TR" sz="1800" b="0" i="0" u="sng" strike="noStrike" baseline="0" dirty="0">
                <a:solidFill>
                  <a:srgbClr val="002060"/>
                </a:solidFill>
                <a:latin typeface="Calibri" panose="020F0502020204030204" pitchFamily="34" charset="0"/>
              </a:rPr>
              <a:t>aralıklı olarak üç kez </a:t>
            </a:r>
            <a:r>
              <a:rPr lang="tr-TR" sz="1800" b="0" i="0" u="none" strike="noStrike" baseline="0" dirty="0">
                <a:solidFill>
                  <a:srgbClr val="002060"/>
                </a:solidFill>
                <a:latin typeface="Calibri" panose="020F0502020204030204" pitchFamily="34" charset="0"/>
              </a:rPr>
              <a:t>başarısız bulunan öğrencinin program ile ilişiği kesilir.   </a:t>
            </a:r>
          </a:p>
          <a:p>
            <a:endParaRPr lang="tr-TR" dirty="0"/>
          </a:p>
        </p:txBody>
      </p:sp>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52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7B0B01F-EEF2-B570-06EC-6C594F37B202}"/>
              </a:ext>
            </a:extLst>
          </p:cNvPr>
          <p:cNvSpPr>
            <a:spLocks noGrp="1"/>
          </p:cNvSpPr>
          <p:nvPr>
            <p:ph type="title"/>
          </p:nvPr>
        </p:nvSpPr>
        <p:spPr>
          <a:xfrm>
            <a:off x="1036625" y="225187"/>
            <a:ext cx="10353762" cy="848240"/>
          </a:xfrm>
        </p:spPr>
        <p:txBody>
          <a:bodyPr>
            <a:normAutofit/>
          </a:bodyPr>
          <a:lstStyle/>
          <a:p>
            <a:r>
              <a:rPr lang="tr-TR" sz="2200" b="1" u="sng" dirty="0">
                <a:solidFill>
                  <a:srgbClr val="C00000"/>
                </a:solidFill>
                <a:latin typeface="Calibri" panose="020F0502020204030204" pitchFamily="34" charset="0"/>
                <a:cs typeface="Calibri" panose="020F0502020204030204" pitchFamily="34" charset="0"/>
              </a:rPr>
              <a:t>Tez Savunma Sınavı Öncesinde Öğrencinin ve Tez Danışmanının </a:t>
            </a:r>
            <a:br>
              <a:rPr lang="tr-TR" sz="2200" b="1" u="sng" dirty="0">
                <a:solidFill>
                  <a:srgbClr val="C00000"/>
                </a:solidFill>
                <a:latin typeface="Calibri" panose="020F0502020204030204" pitchFamily="34" charset="0"/>
                <a:cs typeface="Calibri" panose="020F0502020204030204" pitchFamily="34" charset="0"/>
              </a:rPr>
            </a:br>
            <a:r>
              <a:rPr lang="tr-TR" sz="2200" b="1" u="sng" dirty="0">
                <a:solidFill>
                  <a:srgbClr val="C00000"/>
                </a:solidFill>
                <a:latin typeface="Calibri" panose="020F0502020204030204" pitchFamily="34" charset="0"/>
                <a:cs typeface="Calibri" panose="020F0502020204030204" pitchFamily="34" charset="0"/>
              </a:rPr>
              <a:t>Dikkat Etmesi Gereken Hususlar</a:t>
            </a:r>
          </a:p>
        </p:txBody>
      </p:sp>
      <p:sp>
        <p:nvSpPr>
          <p:cNvPr id="3" name="İçerik Yer Tutucusu 2">
            <a:extLst>
              <a:ext uri="{FF2B5EF4-FFF2-40B4-BE49-F238E27FC236}">
                <a16:creationId xmlns:a16="http://schemas.microsoft.com/office/drawing/2014/main" xmlns="" id="{CBE29311-68E4-C9C6-545A-B1BB9E6C1AF4}"/>
              </a:ext>
            </a:extLst>
          </p:cNvPr>
          <p:cNvSpPr>
            <a:spLocks noGrp="1"/>
          </p:cNvSpPr>
          <p:nvPr>
            <p:ph idx="1"/>
          </p:nvPr>
        </p:nvSpPr>
        <p:spPr>
          <a:xfrm>
            <a:off x="913795" y="1815548"/>
            <a:ext cx="10353762" cy="4426226"/>
          </a:xfrm>
        </p:spPr>
        <p:txBody>
          <a:bodyPr>
            <a:normAutofit/>
          </a:bodyPr>
          <a:lstStyle/>
          <a:p>
            <a:pPr algn="just"/>
            <a:r>
              <a:rPr lang="tr-TR" sz="1900" dirty="0">
                <a:solidFill>
                  <a:srgbClr val="002060"/>
                </a:solidFill>
                <a:latin typeface="Calibri" panose="020F0502020204030204" pitchFamily="34" charset="0"/>
                <a:cs typeface="Calibri" panose="020F0502020204030204" pitchFamily="34" charset="0"/>
              </a:rPr>
              <a:t>Yönetmelik çerçevesinde mezuniyet için şart olan ders sayısı, kredi-</a:t>
            </a:r>
            <a:r>
              <a:rPr lang="tr-TR" sz="1900" dirty="0" err="1">
                <a:solidFill>
                  <a:srgbClr val="002060"/>
                </a:solidFill>
                <a:latin typeface="Calibri" panose="020F0502020204030204" pitchFamily="34" charset="0"/>
                <a:cs typeface="Calibri" panose="020F0502020204030204" pitchFamily="34" charset="0"/>
              </a:rPr>
              <a:t>akts</a:t>
            </a:r>
            <a:r>
              <a:rPr lang="tr-TR" sz="1900" dirty="0">
                <a:solidFill>
                  <a:srgbClr val="002060"/>
                </a:solidFill>
                <a:latin typeface="Calibri" panose="020F0502020204030204" pitchFamily="34" charset="0"/>
                <a:cs typeface="Calibri" panose="020F0502020204030204" pitchFamily="34" charset="0"/>
              </a:rPr>
              <a:t> mutlaka tamamlanmış olmalıdır.</a:t>
            </a:r>
          </a:p>
          <a:p>
            <a:pPr marL="36900" indent="0" algn="just">
              <a:buNone/>
            </a:pPr>
            <a:endParaRPr lang="tr-TR" sz="1900" dirty="0">
              <a:solidFill>
                <a:srgbClr val="002060"/>
              </a:solidFill>
              <a:latin typeface="Calibri" panose="020F0502020204030204" pitchFamily="34" charset="0"/>
              <a:cs typeface="Calibri" panose="020F0502020204030204" pitchFamily="34" charset="0"/>
            </a:endParaRPr>
          </a:p>
          <a:p>
            <a:pPr algn="just"/>
            <a:r>
              <a:rPr lang="tr-TR" sz="1900" dirty="0">
                <a:solidFill>
                  <a:srgbClr val="002060"/>
                </a:solidFill>
                <a:latin typeface="Calibri" panose="020F0502020204030204" pitchFamily="34" charset="0"/>
                <a:cs typeface="Calibri" panose="020F0502020204030204" pitchFamily="34" charset="0"/>
              </a:rPr>
              <a:t>‘‘Seminer’’ dersinin öğrenci tarafından alınıp başarılı olunduğu ve danışman tarafından bu bilginin sisteme işlendiği kontrol edilmelidir. </a:t>
            </a:r>
          </a:p>
          <a:p>
            <a:pPr marL="36900" indent="0" algn="just">
              <a:buNone/>
            </a:pPr>
            <a:endParaRPr lang="tr-TR" sz="1900" dirty="0">
              <a:solidFill>
                <a:srgbClr val="002060"/>
              </a:solidFill>
              <a:latin typeface="Calibri" panose="020F0502020204030204" pitchFamily="34" charset="0"/>
              <a:cs typeface="Calibri" panose="020F0502020204030204" pitchFamily="34" charset="0"/>
            </a:endParaRPr>
          </a:p>
          <a:p>
            <a:pPr algn="just"/>
            <a:r>
              <a:rPr lang="tr-TR" sz="1900" dirty="0">
                <a:solidFill>
                  <a:srgbClr val="002060"/>
                </a:solidFill>
                <a:latin typeface="Calibri" panose="020F0502020204030204" pitchFamily="34" charset="0"/>
                <a:cs typeface="Calibri" panose="020F0502020204030204" pitchFamily="34" charset="0"/>
              </a:rPr>
              <a:t>Tez İzleme Komitesi’nin Temmuz-Aralık dönemi için en geç Aralık ayı sonuna kadar; Ocak-Haziran dönemi için ise Haziran ayı sonuna kadar toplanması  ve doktora adayının bu süreçteki yaptığı çalışmaları sunması gerektiği göz ardı edilmemelidir.</a:t>
            </a:r>
          </a:p>
        </p:txBody>
      </p:sp>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29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5454F59-2535-36DD-5B73-52B21C0D39B0}"/>
              </a:ext>
            </a:extLst>
          </p:cNvPr>
          <p:cNvSpPr>
            <a:spLocks noGrp="1"/>
          </p:cNvSpPr>
          <p:nvPr>
            <p:ph idx="1"/>
          </p:nvPr>
        </p:nvSpPr>
        <p:spPr>
          <a:xfrm>
            <a:off x="913795" y="821635"/>
            <a:ext cx="10353762" cy="4969565"/>
          </a:xfrm>
        </p:spPr>
        <p:txBody>
          <a:bodyPr/>
          <a:lstStyle/>
          <a:p>
            <a:pPr algn="just"/>
            <a:r>
              <a:rPr lang="tr-TR" sz="1900" dirty="0">
                <a:solidFill>
                  <a:srgbClr val="002060"/>
                </a:solidFill>
                <a:latin typeface="Calibri" panose="020F0502020204030204" pitchFamily="34" charset="0"/>
                <a:cs typeface="Calibri" panose="020F0502020204030204" pitchFamily="34" charset="0"/>
              </a:rPr>
              <a:t>Tez savunma sınavı öncesindeki süreçte, öğrencinin kayıt dondurup-dondurmadığı veya dondurdu ise nihai olarak hangi tarihte mezun olması gerektiği öğrenci ve danışmanı tarafından dikkatli bir biçimde takip edilmelidir. </a:t>
            </a:r>
            <a:endParaRPr lang="tr-TR" sz="1900" dirty="0">
              <a:solidFill>
                <a:srgbClr val="002060"/>
              </a:solidFill>
            </a:endParaRPr>
          </a:p>
          <a:p>
            <a:pPr algn="just"/>
            <a:endParaRPr lang="tr-TR" sz="1900" dirty="0">
              <a:solidFill>
                <a:srgbClr val="002060"/>
              </a:solidFill>
            </a:endParaRPr>
          </a:p>
          <a:p>
            <a:pPr algn="just"/>
            <a:r>
              <a:rPr lang="tr-TR" sz="1900" dirty="0">
                <a:solidFill>
                  <a:srgbClr val="002060"/>
                </a:solidFill>
                <a:latin typeface="Calibri" panose="020F0502020204030204" pitchFamily="34" charset="0"/>
                <a:cs typeface="Calibri" panose="020F0502020204030204" pitchFamily="34" charset="0"/>
              </a:rPr>
              <a:t>Tez savunma sınavı öncesinde, öğrencinin yayın şartını yerine getirip getirmediği kontrol edilmelidir</a:t>
            </a:r>
            <a:r>
              <a:rPr lang="tr-TR" sz="1900" dirty="0" smtClean="0">
                <a:solidFill>
                  <a:srgbClr val="002060"/>
                </a:solidFill>
                <a:latin typeface="Calibri" panose="020F0502020204030204" pitchFamily="34" charset="0"/>
                <a:cs typeface="Calibri" panose="020F0502020204030204" pitchFamily="34" charset="0"/>
              </a:rPr>
              <a:t>.</a:t>
            </a:r>
          </a:p>
          <a:p>
            <a:pPr algn="just"/>
            <a:endParaRPr lang="tr-TR" sz="1900" dirty="0" smtClean="0">
              <a:solidFill>
                <a:srgbClr val="002060"/>
              </a:solidFill>
              <a:latin typeface="Calibri" panose="020F0502020204030204" pitchFamily="34" charset="0"/>
              <a:cs typeface="Calibri" panose="020F0502020204030204" pitchFamily="34" charset="0"/>
            </a:endParaRPr>
          </a:p>
          <a:p>
            <a:pPr algn="just"/>
            <a:r>
              <a:rPr lang="tr-TR" sz="1900" dirty="0" smtClean="0">
                <a:solidFill>
                  <a:srgbClr val="002060"/>
                </a:solidFill>
                <a:latin typeface="Calibri" panose="020F0502020204030204" pitchFamily="34" charset="0"/>
                <a:cs typeface="Calibri" panose="020F0502020204030204" pitchFamily="34" charset="0"/>
              </a:rPr>
              <a:t>Tez savunmasına girebilmek için </a:t>
            </a:r>
            <a:r>
              <a:rPr lang="tr-TR" sz="1900" u="sng" dirty="0" smtClean="0">
                <a:solidFill>
                  <a:srgbClr val="C00000"/>
                </a:solidFill>
                <a:effectLst/>
                <a:latin typeface="Calibri" panose="020F0502020204030204" pitchFamily="34" charset="0"/>
                <a:cs typeface="Calibri" panose="020F0502020204030204" pitchFamily="34" charset="0"/>
              </a:rPr>
              <a:t>Yüksek lisansta en az iki kez</a:t>
            </a:r>
            <a:r>
              <a:rPr lang="tr-TR" sz="1900" dirty="0" smtClean="0">
                <a:solidFill>
                  <a:srgbClr val="002060"/>
                </a:solidFill>
                <a:latin typeface="Calibri" panose="020F0502020204030204" pitchFamily="34" charset="0"/>
                <a:cs typeface="Calibri" panose="020F0502020204030204" pitchFamily="34" charset="0"/>
              </a:rPr>
              <a:t>, doktorada en az dört kez teze kayıtlanmak gerekir. Ayrıca doktorada </a:t>
            </a:r>
            <a:r>
              <a:rPr lang="tr-TR" sz="1900" u="sng" dirty="0" smtClean="0">
                <a:solidFill>
                  <a:srgbClr val="C00000"/>
                </a:solidFill>
                <a:latin typeface="Calibri" panose="020F0502020204030204" pitchFamily="34" charset="0"/>
                <a:cs typeface="Calibri" panose="020F0502020204030204" pitchFamily="34" charset="0"/>
              </a:rPr>
              <a:t>en az dört TİK izlemesi yapılmalı ve başarılı olunmalıdır</a:t>
            </a:r>
            <a:r>
              <a:rPr lang="tr-TR" sz="1900" u="sng" dirty="0" smtClean="0">
                <a:solidFill>
                  <a:srgbClr val="002060"/>
                </a:solidFill>
                <a:latin typeface="Calibri" panose="020F0502020204030204" pitchFamily="34" charset="0"/>
                <a:cs typeface="Calibri" panose="020F0502020204030204" pitchFamily="34" charset="0"/>
              </a:rPr>
              <a:t>.</a:t>
            </a:r>
            <a:r>
              <a:rPr lang="tr-TR" sz="1900" dirty="0" smtClean="0">
                <a:solidFill>
                  <a:srgbClr val="002060"/>
                </a:solidFill>
                <a:latin typeface="Calibri" panose="020F0502020204030204" pitchFamily="34" charset="0"/>
                <a:cs typeface="Calibri" panose="020F0502020204030204" pitchFamily="34" charset="0"/>
              </a:rPr>
              <a:t> </a:t>
            </a:r>
            <a:endParaRPr lang="tr-TR" sz="1900" dirty="0">
              <a:solidFill>
                <a:srgbClr val="002060"/>
              </a:solidFill>
              <a:latin typeface="Calibri" panose="020F0502020204030204" pitchFamily="34" charset="0"/>
              <a:cs typeface="Calibri" panose="020F0502020204030204" pitchFamily="34" charset="0"/>
            </a:endParaRPr>
          </a:p>
          <a:p>
            <a:pPr algn="just"/>
            <a:endParaRPr lang="tr-TR" sz="1900" dirty="0">
              <a:solidFill>
                <a:srgbClr val="002060"/>
              </a:solidFill>
              <a:latin typeface="Calibri" panose="020F0502020204030204" pitchFamily="34" charset="0"/>
              <a:cs typeface="Calibri" panose="020F0502020204030204" pitchFamily="34" charset="0"/>
            </a:endParaRPr>
          </a:p>
          <a:p>
            <a:pPr algn="just"/>
            <a:r>
              <a:rPr lang="tr-TR" sz="1900" dirty="0">
                <a:solidFill>
                  <a:srgbClr val="002060"/>
                </a:solidFill>
                <a:latin typeface="Calibri" panose="020F0502020204030204" pitchFamily="34" charset="0"/>
                <a:cs typeface="Calibri" panose="020F0502020204030204" pitchFamily="34" charset="0"/>
              </a:rPr>
              <a:t>Tez savunma sınavına dair süreç öğrencinin sorumluluğundadır. Anabilim dalı sekreterliği üzerinden gönderilen formların enstitüdeki yetkili kimseye ulaşıp ulaşmadığı ve sürecin olağan akışında devam edip etmediği öğrenci tarafından kontrol edilmelidir. </a:t>
            </a:r>
          </a:p>
          <a:p>
            <a:endParaRPr lang="tr-TR" dirty="0"/>
          </a:p>
        </p:txBody>
      </p:sp>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08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917B15A-1BA9-687F-0192-22F4AB4FCD2B}"/>
              </a:ext>
            </a:extLst>
          </p:cNvPr>
          <p:cNvSpPr>
            <a:spLocks noGrp="1"/>
          </p:cNvSpPr>
          <p:nvPr>
            <p:ph type="title"/>
          </p:nvPr>
        </p:nvSpPr>
        <p:spPr>
          <a:xfrm>
            <a:off x="7118729" y="304799"/>
            <a:ext cx="4129778" cy="5572835"/>
          </a:xfrm>
        </p:spPr>
        <p:txBody>
          <a:bodyPr>
            <a:normAutofit/>
          </a:bodyPr>
          <a:lstStyle/>
          <a:p>
            <a:r>
              <a:rPr lang="tr-TR" sz="2200" dirty="0">
                <a:solidFill>
                  <a:srgbClr val="C00000"/>
                </a:solidFill>
                <a:latin typeface="Calibri" panose="020F0502020204030204" pitchFamily="34" charset="0"/>
                <a:cs typeface="Calibri" panose="020F0502020204030204" pitchFamily="34" charset="0"/>
              </a:rPr>
              <a:t>Öğrenciler;</a:t>
            </a:r>
            <a:br>
              <a:rPr lang="tr-TR" sz="2200" dirty="0">
                <a:solidFill>
                  <a:srgbClr val="C00000"/>
                </a:solidFill>
                <a:latin typeface="Calibri" panose="020F0502020204030204" pitchFamily="34" charset="0"/>
                <a:cs typeface="Calibri" panose="020F0502020204030204" pitchFamily="34" charset="0"/>
              </a:rPr>
            </a:br>
            <a:r>
              <a:rPr lang="tr-TR" sz="2200" dirty="0">
                <a:solidFill>
                  <a:srgbClr val="C00000"/>
                </a:solidFill>
                <a:latin typeface="Calibri" panose="020F0502020204030204" pitchFamily="34" charset="0"/>
                <a:cs typeface="Calibri" panose="020F0502020204030204" pitchFamily="34" charset="0"/>
              </a:rPr>
              <a:t>tez savunma süreçlerinde yanda yer verilen hususlara uymak zorundadır. Mezuniyet için yandaki şemada yer alan her bir direktifin titizlikle yerine getirilmesi gerekmektedir. </a:t>
            </a:r>
          </a:p>
        </p:txBody>
      </p:sp>
      <p:pic>
        <p:nvPicPr>
          <p:cNvPr id="5" name="İçerik Yer Tutucusu 4" descr="metin, ekran görüntüsü, doküman, belge, yazı tipi içeren bir resim&#10;&#10;Açıklama otomatik olarak oluşturuldu">
            <a:extLst>
              <a:ext uri="{FF2B5EF4-FFF2-40B4-BE49-F238E27FC236}">
                <a16:creationId xmlns:a16="http://schemas.microsoft.com/office/drawing/2014/main" xmlns="" id="{8EFA5E90-A68B-1D01-75F9-6CEBD1A965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068" y="139699"/>
            <a:ext cx="5504932" cy="5992268"/>
          </a:xfrm>
        </p:spPr>
      </p:pic>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084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31763"/>
            <a:ext cx="10972800" cy="1143000"/>
          </a:xfrm>
        </p:spPr>
        <p:txBody>
          <a:bodyPr/>
          <a:lstStyle/>
          <a:p>
            <a:r>
              <a:rPr lang="tr-TR" b="1" dirty="0" smtClean="0">
                <a:solidFill>
                  <a:srgbClr val="C00000"/>
                </a:solidFill>
              </a:rPr>
              <a:t>DİKKAT!</a:t>
            </a:r>
            <a:endParaRPr lang="tr-TR" b="1" dirty="0">
              <a:solidFill>
                <a:srgbClr val="C00000"/>
              </a:solidFill>
            </a:endParaRPr>
          </a:p>
        </p:txBody>
      </p:sp>
      <p:sp>
        <p:nvSpPr>
          <p:cNvPr id="3" name="İçerik Yer Tutucusu 2"/>
          <p:cNvSpPr>
            <a:spLocks noGrp="1"/>
          </p:cNvSpPr>
          <p:nvPr>
            <p:ph idx="1"/>
          </p:nvPr>
        </p:nvSpPr>
        <p:spPr>
          <a:xfrm>
            <a:off x="676275" y="1400178"/>
            <a:ext cx="10972800" cy="4525963"/>
          </a:xfrm>
        </p:spPr>
        <p:txBody>
          <a:bodyPr>
            <a:normAutofit/>
          </a:bodyPr>
          <a:lstStyle/>
          <a:p>
            <a:pPr algn="just"/>
            <a:r>
              <a:rPr lang="tr-TR" sz="2000" dirty="0" smtClean="0">
                <a:solidFill>
                  <a:srgbClr val="002060"/>
                </a:solidFill>
              </a:rPr>
              <a:t>Öğrenciler eğitim boyunca devam eden süreçlerden öncelikle kendileri sorumludurlar. Bu nedenle işlemlerin doğru ve zamanında ilerlediğini takip etmelidirler. İşlem takibinde öğrenci-akademik danışman-Anabilim Dalı Başkanı-Enstitü yolu takip edilmelidir.</a:t>
            </a:r>
          </a:p>
          <a:p>
            <a:pPr algn="just"/>
            <a:endParaRPr lang="tr-TR" sz="2000" dirty="0" smtClean="0">
              <a:solidFill>
                <a:srgbClr val="002060"/>
              </a:solidFill>
            </a:endParaRPr>
          </a:p>
          <a:p>
            <a:pPr algn="just"/>
            <a:r>
              <a:rPr lang="tr-TR" sz="2000" dirty="0" smtClean="0">
                <a:solidFill>
                  <a:srgbClr val="002060"/>
                </a:solidFill>
              </a:rPr>
              <a:t>Öğrencinin lisansüstü eğitime başladığı ilk yarı yılda Anabilim Dalı Başkanı, Program danışmanı olarak işlemleri yürütür. Yüksek lisansta ilk yarıyıl, doktorada ikinci yarıyıl sonuna kadar Akademik (Tez) Danışman tayini için gerekli form doldurularak Anabilim Dalı Başkanlığı üzerinden </a:t>
            </a:r>
            <a:r>
              <a:rPr lang="tr-TR" sz="2000" dirty="0" err="1" smtClean="0">
                <a:solidFill>
                  <a:srgbClr val="002060"/>
                </a:solidFill>
              </a:rPr>
              <a:t>Enstitü’ye</a:t>
            </a:r>
            <a:r>
              <a:rPr lang="tr-TR" sz="2000" dirty="0" smtClean="0">
                <a:solidFill>
                  <a:srgbClr val="002060"/>
                </a:solidFill>
              </a:rPr>
              <a:t> gönderilmelidir.</a:t>
            </a:r>
          </a:p>
          <a:p>
            <a:pPr algn="just"/>
            <a:endParaRPr lang="tr-TR" sz="2000" dirty="0" smtClean="0">
              <a:solidFill>
                <a:srgbClr val="002060"/>
              </a:solidFill>
            </a:endParaRPr>
          </a:p>
          <a:p>
            <a:pPr algn="just"/>
            <a:r>
              <a:rPr lang="tr-TR" sz="2000" dirty="0" smtClean="0">
                <a:solidFill>
                  <a:srgbClr val="002060"/>
                </a:solidFill>
              </a:rPr>
              <a:t>Akademik Danışman tayininde öğrencinin tez hazırlayacağı bilim dalına göre o bilim dalındaki öğretim üyelerinden uygun olan (öğrenci kontenjanı dolmamış olması şartıyla) seçilir.</a:t>
            </a:r>
            <a:endParaRPr lang="tr-TR" sz="2000" dirty="0">
              <a:solidFill>
                <a:srgbClr val="002060"/>
              </a:solidFill>
            </a:endParaRPr>
          </a:p>
        </p:txBody>
      </p:sp>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4716"/>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8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84138"/>
            <a:ext cx="10972800" cy="1143000"/>
          </a:xfrm>
        </p:spPr>
        <p:txBody>
          <a:bodyPr>
            <a:normAutofit/>
          </a:bodyPr>
          <a:lstStyle/>
          <a:p>
            <a:r>
              <a:rPr lang="tr-TR" sz="4000" b="1" dirty="0" smtClean="0">
                <a:solidFill>
                  <a:srgbClr val="C00000"/>
                </a:solidFill>
              </a:rPr>
              <a:t>Danışmanların Görevleri</a:t>
            </a:r>
            <a:endParaRPr lang="tr-TR" sz="4000" b="1" dirty="0">
              <a:solidFill>
                <a:srgbClr val="C00000"/>
              </a:solidFill>
            </a:endParaRPr>
          </a:p>
        </p:txBody>
      </p:sp>
      <p:sp>
        <p:nvSpPr>
          <p:cNvPr id="3" name="İçerik Yer Tutucusu 2"/>
          <p:cNvSpPr>
            <a:spLocks noGrp="1"/>
          </p:cNvSpPr>
          <p:nvPr>
            <p:ph idx="1"/>
          </p:nvPr>
        </p:nvSpPr>
        <p:spPr>
          <a:xfrm>
            <a:off x="609600" y="1123953"/>
            <a:ext cx="10972800" cy="4525963"/>
          </a:xfrm>
        </p:spPr>
        <p:txBody>
          <a:bodyPr>
            <a:noAutofit/>
          </a:bodyPr>
          <a:lstStyle/>
          <a:p>
            <a:pPr algn="just"/>
            <a:r>
              <a:rPr lang="tr-TR" sz="2000" dirty="0" smtClean="0">
                <a:solidFill>
                  <a:srgbClr val="002060"/>
                </a:solidFill>
              </a:rPr>
              <a:t>Akademik danışman, öğrencisinin tüm eğitim sürecinden birinci derecede sorumludur. Öğrencinin ikinci yarıyılda alabileceği dersler</a:t>
            </a:r>
            <a:r>
              <a:rPr lang="tr-TR" sz="2000" dirty="0">
                <a:solidFill>
                  <a:srgbClr val="002060"/>
                </a:solidFill>
              </a:rPr>
              <a:t> </a:t>
            </a:r>
            <a:r>
              <a:rPr lang="tr-TR" sz="2000" dirty="0" smtClean="0">
                <a:solidFill>
                  <a:srgbClr val="002060"/>
                </a:solidFill>
              </a:rPr>
              <a:t>ve seminer öğrenci ve danışman tarafından belirlenir ve onaylanır. Danışman öğrencinin alacağı derslerin alanına uygunluğuna dikkat eder. Öğrencinin ihtiyacına göre </a:t>
            </a:r>
            <a:r>
              <a:rPr lang="tr-TR" sz="2000" u="sng" dirty="0" smtClean="0">
                <a:solidFill>
                  <a:srgbClr val="C00000"/>
                </a:solidFill>
              </a:rPr>
              <a:t>asgari krediye ilave olarak </a:t>
            </a:r>
            <a:r>
              <a:rPr lang="tr-TR" sz="2000" dirty="0" smtClean="0">
                <a:solidFill>
                  <a:srgbClr val="002060"/>
                </a:solidFill>
              </a:rPr>
              <a:t>gerekirse başka dersler aldırabilir.</a:t>
            </a:r>
          </a:p>
          <a:p>
            <a:pPr algn="just"/>
            <a:endParaRPr lang="tr-TR" sz="2000" dirty="0" smtClean="0">
              <a:solidFill>
                <a:srgbClr val="002060"/>
              </a:solidFill>
            </a:endParaRPr>
          </a:p>
          <a:p>
            <a:pPr algn="just"/>
            <a:r>
              <a:rPr lang="tr-TR" sz="2000" dirty="0" smtClean="0">
                <a:solidFill>
                  <a:srgbClr val="002060"/>
                </a:solidFill>
              </a:rPr>
              <a:t>Seminerini veren öğrencinin başarı durumunu </a:t>
            </a:r>
            <a:r>
              <a:rPr lang="tr-TR" sz="2000" dirty="0" err="1" smtClean="0">
                <a:solidFill>
                  <a:srgbClr val="002060"/>
                </a:solidFill>
              </a:rPr>
              <a:t>ubys’den</a:t>
            </a:r>
            <a:r>
              <a:rPr lang="tr-TR" sz="2000" dirty="0" smtClean="0">
                <a:solidFill>
                  <a:srgbClr val="002060"/>
                </a:solidFill>
              </a:rPr>
              <a:t> belirler.  Derslerini ve seminerini başarıyla tamamlayan öğrencinin Tez ve Uzmanlık alanı dersine kayıtlanmasını sağlar.</a:t>
            </a:r>
          </a:p>
          <a:p>
            <a:pPr algn="just"/>
            <a:endParaRPr lang="tr-TR" sz="2000" dirty="0" smtClean="0">
              <a:solidFill>
                <a:srgbClr val="002060"/>
              </a:solidFill>
            </a:endParaRPr>
          </a:p>
          <a:p>
            <a:pPr algn="just"/>
            <a:r>
              <a:rPr lang="tr-TR" sz="2000" dirty="0" smtClean="0">
                <a:solidFill>
                  <a:srgbClr val="002060"/>
                </a:solidFill>
              </a:rPr>
              <a:t>Tez yazımı aşamasında öğrencisinin Enstitü Tez Yazım Kılavuzu’na uygun şekilde metin yazımını sağlamalıdır. Tezin şeklen ve içerik olarak Enstitü şablonuna uygun kaleme alınmasından öğrenci ve danışman birlikte sorumludur. Şablona uygun yazılmayan tez için savunma-mezuniyet aşaması yazışmaları yapılmaz.</a:t>
            </a:r>
            <a:endParaRPr lang="tr-TR" sz="2000" dirty="0">
              <a:solidFill>
                <a:srgbClr val="002060"/>
              </a:solidFill>
            </a:endParaRPr>
          </a:p>
        </p:txBody>
      </p:sp>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50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xmlns="" id="{587D8518-1CAE-AE32-1D31-480C323DE69D}"/>
              </a:ext>
            </a:extLst>
          </p:cNvPr>
          <p:cNvSpPr>
            <a:spLocks noGrp="1"/>
          </p:cNvSpPr>
          <p:nvPr>
            <p:ph type="title"/>
          </p:nvPr>
        </p:nvSpPr>
        <p:spPr>
          <a:xfrm>
            <a:off x="919119" y="168667"/>
            <a:ext cx="10353762" cy="706638"/>
          </a:xfrm>
        </p:spPr>
        <p:txBody>
          <a:bodyPr>
            <a:noAutofit/>
          </a:bodyPr>
          <a:lstStyle/>
          <a:p>
            <a:r>
              <a:rPr lang="tr-TR" sz="2400" b="1" dirty="0">
                <a:solidFill>
                  <a:srgbClr val="C00000"/>
                </a:solidFill>
                <a:latin typeface="Calibri" panose="020F0502020204030204" pitchFamily="34" charset="0"/>
                <a:cs typeface="Calibri" panose="020F0502020204030204" pitchFamily="34" charset="0"/>
              </a:rPr>
              <a:t>Mezuniyet İçin Gerekli</a:t>
            </a:r>
            <a:br>
              <a:rPr lang="tr-TR" sz="2400" b="1" dirty="0">
                <a:solidFill>
                  <a:srgbClr val="C00000"/>
                </a:solidFill>
                <a:latin typeface="Calibri" panose="020F0502020204030204" pitchFamily="34" charset="0"/>
                <a:cs typeface="Calibri" panose="020F0502020204030204" pitchFamily="34" charset="0"/>
              </a:rPr>
            </a:br>
            <a:r>
              <a:rPr lang="tr-TR" sz="2400" b="1" dirty="0">
                <a:solidFill>
                  <a:srgbClr val="C00000"/>
                </a:solidFill>
                <a:latin typeface="Calibri" panose="020F0502020204030204" pitchFamily="34" charset="0"/>
                <a:cs typeface="Calibri" panose="020F0502020204030204" pitchFamily="34" charset="0"/>
              </a:rPr>
              <a:t>Ders ve Kredi/AKTS Değerleri</a:t>
            </a:r>
          </a:p>
        </p:txBody>
      </p:sp>
      <p:sp>
        <p:nvSpPr>
          <p:cNvPr id="3" name="İçerik Yer Tutucusu 2">
            <a:extLst>
              <a:ext uri="{FF2B5EF4-FFF2-40B4-BE49-F238E27FC236}">
                <a16:creationId xmlns:a16="http://schemas.microsoft.com/office/drawing/2014/main" xmlns="" id="{55EF59AE-61A3-2E96-D719-BC41BA63EC45}"/>
              </a:ext>
            </a:extLst>
          </p:cNvPr>
          <p:cNvSpPr>
            <a:spLocks noGrp="1"/>
          </p:cNvSpPr>
          <p:nvPr>
            <p:ph idx="1"/>
          </p:nvPr>
        </p:nvSpPr>
        <p:spPr>
          <a:xfrm>
            <a:off x="919119" y="969410"/>
            <a:ext cx="10353762" cy="5241948"/>
          </a:xfrm>
        </p:spPr>
        <p:txBody>
          <a:bodyPr>
            <a:normAutofit/>
          </a:bodyPr>
          <a:lstStyle/>
          <a:p>
            <a:pPr marL="36900" indent="0" algn="ctr">
              <a:buNone/>
            </a:pPr>
            <a:r>
              <a:rPr lang="tr-TR" sz="2400" b="0" i="0" u="none" strike="noStrike" baseline="0" dirty="0">
                <a:solidFill>
                  <a:srgbClr val="FF0000"/>
                </a:solidFill>
                <a:latin typeface="Calibri" panose="020F0502020204030204" pitchFamily="34" charset="0"/>
              </a:rPr>
              <a:t>      </a:t>
            </a:r>
            <a:r>
              <a:rPr lang="tr-TR" sz="2400" b="0" i="0" u="sng" strike="noStrike" baseline="0" dirty="0">
                <a:solidFill>
                  <a:srgbClr val="002060"/>
                </a:solidFill>
                <a:latin typeface="Calibri" panose="020F0502020204030204" pitchFamily="34" charset="0"/>
              </a:rPr>
              <a:t>YÜKSEK LİSANS</a:t>
            </a:r>
          </a:p>
          <a:p>
            <a:pPr algn="just"/>
            <a:r>
              <a:rPr lang="tr-TR" sz="1800" b="0" i="0" u="none" strike="noStrike" baseline="0" dirty="0" smtClean="0">
                <a:solidFill>
                  <a:srgbClr val="002060"/>
                </a:solidFill>
                <a:latin typeface="Calibri" panose="020F0502020204030204" pitchFamily="34" charset="0"/>
              </a:rPr>
              <a:t>4’ü  </a:t>
            </a:r>
            <a:r>
              <a:rPr lang="tr-TR" sz="1800" b="0" i="0" u="none" strike="noStrike" baseline="0" dirty="0">
                <a:solidFill>
                  <a:srgbClr val="002060"/>
                </a:solidFill>
                <a:latin typeface="Calibri" panose="020F0502020204030204" pitchFamily="34" charset="0"/>
              </a:rPr>
              <a:t>kayıt yaptırılan ilk dönemden, 4’ü ise ikinci dönemden olmak üzere 8 ders alınacaktır.</a:t>
            </a:r>
          </a:p>
          <a:p>
            <a:pPr marL="36900" indent="0" algn="just">
              <a:buNone/>
            </a:pPr>
            <a:r>
              <a:rPr lang="tr-TR" sz="1800" b="0" i="0" u="none" strike="noStrike" baseline="0" dirty="0">
                <a:solidFill>
                  <a:srgbClr val="002060"/>
                </a:solidFill>
                <a:latin typeface="Calibri" panose="020F0502020204030204" pitchFamily="34" charset="0"/>
              </a:rPr>
              <a:t>       (24 kredi ve 30 </a:t>
            </a:r>
            <a:r>
              <a:rPr lang="tr-TR" sz="1800" b="0" i="0" u="none" strike="noStrike" baseline="0" dirty="0" err="1">
                <a:solidFill>
                  <a:srgbClr val="002060"/>
                </a:solidFill>
                <a:latin typeface="Calibri" panose="020F0502020204030204" pitchFamily="34" charset="0"/>
              </a:rPr>
              <a:t>AKTS’lik</a:t>
            </a:r>
            <a:r>
              <a:rPr lang="tr-TR" sz="1800" b="0" i="0" u="none" strike="noStrike" baseline="0" dirty="0">
                <a:solidFill>
                  <a:srgbClr val="002060"/>
                </a:solidFill>
                <a:latin typeface="Calibri" panose="020F0502020204030204" pitchFamily="34" charset="0"/>
              </a:rPr>
              <a:t> ders yükü)</a:t>
            </a:r>
          </a:p>
          <a:p>
            <a:pPr marL="36900" indent="0" algn="just">
              <a:buNone/>
            </a:pPr>
            <a:endParaRPr lang="tr-TR" sz="1800" b="0" i="0" u="none" strike="noStrike" baseline="0" dirty="0">
              <a:solidFill>
                <a:srgbClr val="002060"/>
              </a:solidFill>
              <a:latin typeface="Calibri" panose="020F0502020204030204" pitchFamily="34" charset="0"/>
            </a:endParaRPr>
          </a:p>
          <a:p>
            <a:pPr algn="just"/>
            <a:r>
              <a:rPr lang="tr-TR" sz="1800" b="0" i="0" u="none" strike="noStrike" baseline="0" dirty="0">
                <a:solidFill>
                  <a:srgbClr val="002060"/>
                </a:solidFill>
                <a:latin typeface="Calibri" panose="020F0502020204030204" pitchFamily="34" charset="0"/>
              </a:rPr>
              <a:t>İkinci dönemde ‘‘Seminer’’ dersi alınıp,  belirlenen konuya dair metin yazımı ve sunumu gerçekleştirilecektir.</a:t>
            </a:r>
          </a:p>
          <a:p>
            <a:pPr marL="36900" indent="0" algn="just">
              <a:buNone/>
            </a:pPr>
            <a:endParaRPr lang="tr-TR" sz="1800" b="0" i="0" u="none" strike="noStrike" baseline="0" dirty="0">
              <a:solidFill>
                <a:srgbClr val="002060"/>
              </a:solidFill>
              <a:latin typeface="Calibri" panose="020F0502020204030204" pitchFamily="34" charset="0"/>
            </a:endParaRPr>
          </a:p>
          <a:p>
            <a:pPr algn="just"/>
            <a:r>
              <a:rPr lang="tr-TR" sz="1800" b="0" i="0" u="none" strike="noStrike" baseline="0" dirty="0">
                <a:solidFill>
                  <a:srgbClr val="002060"/>
                </a:solidFill>
                <a:latin typeface="Calibri" panose="020F0502020204030204" pitchFamily="34" charset="0"/>
              </a:rPr>
              <a:t>24 ulusal kredi - 120 AKTS tamamlanmadan mezun olunamaz. </a:t>
            </a:r>
          </a:p>
          <a:p>
            <a:pPr algn="just"/>
            <a:endParaRPr lang="tr-TR" sz="1800" b="0" i="0" u="none" strike="noStrike" baseline="0" dirty="0">
              <a:solidFill>
                <a:srgbClr val="002060"/>
              </a:solidFill>
              <a:latin typeface="Calibri" panose="020F0502020204030204" pitchFamily="34" charset="0"/>
            </a:endParaRPr>
          </a:p>
          <a:p>
            <a:pPr algn="just"/>
            <a:r>
              <a:rPr lang="tr-TR" sz="1800" b="0" i="0" u="none" strike="noStrike" baseline="0" dirty="0">
                <a:solidFill>
                  <a:srgbClr val="002060"/>
                </a:solidFill>
                <a:latin typeface="Calibri" panose="020F0502020204030204" pitchFamily="34" charset="0"/>
              </a:rPr>
              <a:t>Yayın şartı (sempozyum bildiri özeti, kitap tanıtımı veya özgün makalenin yayınlaşmış olması) yerine getirilmeden mezun olunamaz.</a:t>
            </a:r>
          </a:p>
          <a:p>
            <a:pPr marL="36900" indent="0" algn="just">
              <a:buNone/>
            </a:pPr>
            <a:endParaRPr lang="tr-TR" sz="1800" b="0" i="0" u="none" strike="noStrike" baseline="0" dirty="0">
              <a:solidFill>
                <a:srgbClr val="002060"/>
              </a:solidFill>
              <a:latin typeface="Calibri" panose="020F0502020204030204" pitchFamily="34" charset="0"/>
            </a:endParaRPr>
          </a:p>
          <a:p>
            <a:pPr algn="just"/>
            <a:r>
              <a:rPr lang="tr-TR" sz="1800" dirty="0">
                <a:solidFill>
                  <a:srgbClr val="002060"/>
                </a:solidFill>
                <a:latin typeface="Calibri" panose="020F0502020204030204" pitchFamily="34" charset="0"/>
              </a:rPr>
              <a:t>En erken 4. yarıyılın sonunda mezun olunulabilir.</a:t>
            </a:r>
          </a:p>
          <a:p>
            <a:endParaRPr lang="tr-TR" sz="1800" dirty="0">
              <a:solidFill>
                <a:srgbClr val="00B0F0"/>
              </a:solidFill>
              <a:latin typeface="Calibri" panose="020F0502020204030204" pitchFamily="34" charset="0"/>
            </a:endParaRPr>
          </a:p>
          <a:p>
            <a:pPr marL="36900" indent="0" algn="ctr">
              <a:buNone/>
            </a:pPr>
            <a:r>
              <a:rPr lang="tr-TR" sz="1800" u="sng" dirty="0">
                <a:solidFill>
                  <a:srgbClr val="C00000"/>
                </a:solidFill>
                <a:latin typeface="Calibri" panose="020F0502020204030204" pitchFamily="34" charset="0"/>
              </a:rPr>
              <a:t>Azami Öğrenim Süresi 6 Yarıyıl (3 Yıl)</a:t>
            </a:r>
          </a:p>
          <a:p>
            <a:pPr marL="36900" indent="0" algn="ctr">
              <a:buNone/>
            </a:pPr>
            <a:endParaRPr lang="tr-TR" sz="1800" i="0" u="none" strike="noStrike" baseline="0" dirty="0">
              <a:solidFill>
                <a:srgbClr val="FFC000"/>
              </a:solidFill>
              <a:latin typeface="Calibri" panose="020F0502020204030204" pitchFamily="34" charset="0"/>
            </a:endParaRPr>
          </a:p>
          <a:p>
            <a:endParaRPr lang="tr-TR" dirty="0"/>
          </a:p>
        </p:txBody>
      </p:sp>
    </p:spTree>
    <p:extLst>
      <p:ext uri="{BB962C8B-B14F-4D97-AF65-F5344CB8AC3E}">
        <p14:creationId xmlns:p14="http://schemas.microsoft.com/office/powerpoint/2010/main" val="204022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E5D8DE7-8273-3D4B-CD4A-B5FAC81C23EC}"/>
              </a:ext>
            </a:extLst>
          </p:cNvPr>
          <p:cNvSpPr>
            <a:spLocks noGrp="1"/>
          </p:cNvSpPr>
          <p:nvPr>
            <p:ph type="title"/>
          </p:nvPr>
        </p:nvSpPr>
        <p:spPr>
          <a:xfrm>
            <a:off x="919119" y="135421"/>
            <a:ext cx="10353762" cy="622852"/>
          </a:xfrm>
        </p:spPr>
        <p:txBody>
          <a:bodyPr>
            <a:noAutofit/>
          </a:bodyPr>
          <a:lstStyle/>
          <a:p>
            <a:r>
              <a:rPr lang="tr-TR" sz="2400" b="1" dirty="0">
                <a:solidFill>
                  <a:srgbClr val="C00000"/>
                </a:solidFill>
                <a:latin typeface="Calibri" panose="020F0502020204030204" pitchFamily="34" charset="0"/>
                <a:cs typeface="Calibri" panose="020F0502020204030204" pitchFamily="34" charset="0"/>
              </a:rPr>
              <a:t>Mezuniyet İçin Gerekli</a:t>
            </a:r>
            <a:br>
              <a:rPr lang="tr-TR" sz="2400" b="1" dirty="0">
                <a:solidFill>
                  <a:srgbClr val="C00000"/>
                </a:solidFill>
                <a:latin typeface="Calibri" panose="020F0502020204030204" pitchFamily="34" charset="0"/>
                <a:cs typeface="Calibri" panose="020F0502020204030204" pitchFamily="34" charset="0"/>
              </a:rPr>
            </a:br>
            <a:r>
              <a:rPr lang="tr-TR" sz="2400" b="1" dirty="0">
                <a:solidFill>
                  <a:srgbClr val="C00000"/>
                </a:solidFill>
                <a:latin typeface="Calibri" panose="020F0502020204030204" pitchFamily="34" charset="0"/>
                <a:cs typeface="Calibri" panose="020F0502020204030204" pitchFamily="34" charset="0"/>
              </a:rPr>
              <a:t>Ders ve Kredi/AKTS Değerleri</a:t>
            </a:r>
            <a:endParaRPr lang="tr-TR" sz="2400" dirty="0">
              <a:solidFill>
                <a:srgbClr val="C00000"/>
              </a:solidFill>
            </a:endParaRPr>
          </a:p>
        </p:txBody>
      </p:sp>
      <p:sp>
        <p:nvSpPr>
          <p:cNvPr id="3" name="İçerik Yer Tutucusu 2">
            <a:extLst>
              <a:ext uri="{FF2B5EF4-FFF2-40B4-BE49-F238E27FC236}">
                <a16:creationId xmlns:a16="http://schemas.microsoft.com/office/drawing/2014/main" xmlns="" id="{97D75361-4F10-CAD9-F7AB-90D09FB002EB}"/>
              </a:ext>
            </a:extLst>
          </p:cNvPr>
          <p:cNvSpPr>
            <a:spLocks noGrp="1"/>
          </p:cNvSpPr>
          <p:nvPr>
            <p:ph idx="1"/>
          </p:nvPr>
        </p:nvSpPr>
        <p:spPr>
          <a:xfrm>
            <a:off x="1018570" y="850855"/>
            <a:ext cx="10353762" cy="5360503"/>
          </a:xfrm>
        </p:spPr>
        <p:txBody>
          <a:bodyPr>
            <a:normAutofit lnSpcReduction="10000"/>
          </a:bodyPr>
          <a:lstStyle/>
          <a:p>
            <a:pPr marL="36900" indent="0" algn="ctr">
              <a:buNone/>
            </a:pPr>
            <a:r>
              <a:rPr lang="tr-TR" sz="2400" b="1" i="0" u="sng" strike="noStrike" baseline="0" dirty="0">
                <a:solidFill>
                  <a:srgbClr val="002060"/>
                </a:solidFill>
                <a:latin typeface="Calibri" panose="020F0502020204030204" pitchFamily="34" charset="0"/>
              </a:rPr>
              <a:t>DOKTORA</a:t>
            </a:r>
          </a:p>
          <a:p>
            <a:pPr algn="just"/>
            <a:r>
              <a:rPr lang="tr-TR" sz="2000" b="0" i="0" u="none" strike="noStrike" baseline="0" dirty="0" smtClean="0">
                <a:solidFill>
                  <a:srgbClr val="002060"/>
                </a:solidFill>
                <a:latin typeface="Calibri" panose="020F0502020204030204" pitchFamily="34" charset="0"/>
              </a:rPr>
              <a:t>4’ü  </a:t>
            </a:r>
            <a:r>
              <a:rPr lang="tr-TR" sz="2000" b="0" i="0" u="none" strike="noStrike" baseline="0" dirty="0">
                <a:solidFill>
                  <a:srgbClr val="002060"/>
                </a:solidFill>
                <a:latin typeface="Calibri" panose="020F0502020204030204" pitchFamily="34" charset="0"/>
              </a:rPr>
              <a:t>kayıt yaptırılan ilk </a:t>
            </a:r>
            <a:r>
              <a:rPr lang="tr-TR" sz="1800" b="0" i="0" u="none" strike="noStrike" baseline="0" dirty="0">
                <a:solidFill>
                  <a:srgbClr val="002060"/>
                </a:solidFill>
                <a:latin typeface="Calibri" panose="020F0502020204030204" pitchFamily="34" charset="0"/>
              </a:rPr>
              <a:t>dönemden, 4’ü ise ikinci dönemden olmak üzere 8 ders alınacaktır.</a:t>
            </a:r>
          </a:p>
          <a:p>
            <a:pPr marL="36900" indent="0" algn="just">
              <a:buNone/>
            </a:pPr>
            <a:r>
              <a:rPr lang="tr-TR" sz="1800" b="0" i="0" u="none" strike="noStrike" baseline="0" dirty="0">
                <a:solidFill>
                  <a:srgbClr val="002060"/>
                </a:solidFill>
                <a:latin typeface="Calibri" panose="020F0502020204030204" pitchFamily="34" charset="0"/>
              </a:rPr>
              <a:t>       (24 kredi ve 30 </a:t>
            </a:r>
            <a:r>
              <a:rPr lang="tr-TR" sz="1800" b="0" i="0" u="none" strike="noStrike" baseline="0" dirty="0" err="1">
                <a:solidFill>
                  <a:srgbClr val="002060"/>
                </a:solidFill>
                <a:latin typeface="Calibri" panose="020F0502020204030204" pitchFamily="34" charset="0"/>
              </a:rPr>
              <a:t>AKTS’lik</a:t>
            </a:r>
            <a:r>
              <a:rPr lang="tr-TR" sz="1800" b="0" i="0" u="none" strike="noStrike" baseline="0" dirty="0">
                <a:solidFill>
                  <a:srgbClr val="002060"/>
                </a:solidFill>
                <a:latin typeface="Calibri" panose="020F0502020204030204" pitchFamily="34" charset="0"/>
              </a:rPr>
              <a:t> ders yükü)</a:t>
            </a:r>
          </a:p>
          <a:p>
            <a:pPr marL="36900" indent="0" algn="just">
              <a:buNone/>
            </a:pPr>
            <a:endParaRPr lang="tr-TR" sz="1800" b="0" i="0" u="none" strike="noStrike" baseline="0" dirty="0">
              <a:solidFill>
                <a:srgbClr val="002060"/>
              </a:solidFill>
              <a:latin typeface="Calibri" panose="020F0502020204030204" pitchFamily="34" charset="0"/>
            </a:endParaRPr>
          </a:p>
          <a:p>
            <a:pPr algn="just"/>
            <a:r>
              <a:rPr lang="tr-TR" sz="1800" b="0" i="0" u="none" strike="noStrike" baseline="0" dirty="0">
                <a:solidFill>
                  <a:srgbClr val="002060"/>
                </a:solidFill>
                <a:latin typeface="Calibri" panose="020F0502020204030204" pitchFamily="34" charset="0"/>
              </a:rPr>
              <a:t>İkinci dönemde ‘‘Seminer’’ dersi alınıp,  belirlenen konuya dair metin yazımı ve sunumu gerçekleştirilecektir.</a:t>
            </a:r>
          </a:p>
          <a:p>
            <a:pPr algn="just"/>
            <a:endParaRPr lang="tr-TR" sz="1800" b="0" i="0" u="none" strike="noStrike" baseline="0" dirty="0">
              <a:solidFill>
                <a:srgbClr val="002060"/>
              </a:solidFill>
              <a:latin typeface="Calibri" panose="020F0502020204030204" pitchFamily="34" charset="0"/>
            </a:endParaRPr>
          </a:p>
          <a:p>
            <a:pPr algn="just"/>
            <a:r>
              <a:rPr lang="tr-TR" sz="1800" b="0" i="0" u="none" strike="noStrike" baseline="0" dirty="0">
                <a:solidFill>
                  <a:srgbClr val="002060"/>
                </a:solidFill>
                <a:latin typeface="Calibri" panose="020F0502020204030204" pitchFamily="34" charset="0"/>
              </a:rPr>
              <a:t>24 ulusal kredi ve 240 AKTS tamamlanmadan mezun olunamaz. </a:t>
            </a:r>
          </a:p>
          <a:p>
            <a:pPr algn="just"/>
            <a:endParaRPr lang="tr-TR" sz="1800" b="0" i="0" u="none" strike="noStrike" baseline="0" dirty="0">
              <a:solidFill>
                <a:srgbClr val="002060"/>
              </a:solidFill>
              <a:latin typeface="Calibri" panose="020F0502020204030204" pitchFamily="34" charset="0"/>
            </a:endParaRPr>
          </a:p>
          <a:p>
            <a:pPr algn="just"/>
            <a:r>
              <a:rPr lang="tr-TR" sz="1800" b="0" i="0" u="none" strike="noStrike" baseline="0" dirty="0">
                <a:solidFill>
                  <a:srgbClr val="002060"/>
                </a:solidFill>
                <a:latin typeface="Calibri" panose="020F0502020204030204" pitchFamily="34" charset="0"/>
              </a:rPr>
              <a:t>Yayın şartı (</a:t>
            </a:r>
            <a:r>
              <a:rPr lang="tr-TR" sz="1800" b="0" i="0" u="none" strike="noStrike" baseline="0" dirty="0">
                <a:solidFill>
                  <a:srgbClr val="C00000"/>
                </a:solidFill>
                <a:latin typeface="Calibri" panose="020F0502020204030204" pitchFamily="34" charset="0"/>
              </a:rPr>
              <a:t>en az iki </a:t>
            </a:r>
            <a:r>
              <a:rPr lang="tr-TR" sz="1800" b="0" i="0" u="none" strike="noStrike" baseline="0" dirty="0">
                <a:solidFill>
                  <a:srgbClr val="002060"/>
                </a:solidFill>
                <a:latin typeface="Calibri" panose="020F0502020204030204" pitchFamily="34" charset="0"/>
              </a:rPr>
              <a:t>farklı sempozyum bildiri özeti, kitap tanıtımı veya özgün makalenin yayınlaşmış olması) yerine getirilmeden mezun olunamaz</a:t>
            </a:r>
          </a:p>
          <a:p>
            <a:pPr marL="36900" indent="0" algn="just">
              <a:buNone/>
            </a:pPr>
            <a:endParaRPr lang="tr-TR" sz="1800" b="0" i="0" u="none" strike="noStrike" baseline="0" dirty="0">
              <a:solidFill>
                <a:srgbClr val="002060"/>
              </a:solidFill>
              <a:latin typeface="Calibri" panose="020F0502020204030204" pitchFamily="34" charset="0"/>
            </a:endParaRPr>
          </a:p>
          <a:p>
            <a:pPr algn="just"/>
            <a:r>
              <a:rPr lang="tr-TR" sz="1800" dirty="0">
                <a:solidFill>
                  <a:srgbClr val="002060"/>
                </a:solidFill>
                <a:latin typeface="Calibri" panose="020F0502020204030204" pitchFamily="34" charset="0"/>
              </a:rPr>
              <a:t>En erken 8. yarıyılın sonunda mezun </a:t>
            </a:r>
            <a:r>
              <a:rPr lang="tr-TR" sz="1800" dirty="0" err="1">
                <a:solidFill>
                  <a:srgbClr val="002060"/>
                </a:solidFill>
                <a:latin typeface="Calibri" panose="020F0502020204030204" pitchFamily="34" charset="0"/>
              </a:rPr>
              <a:t>olunulabilir</a:t>
            </a:r>
            <a:r>
              <a:rPr lang="tr-TR" sz="1800" dirty="0" smtClean="0">
                <a:solidFill>
                  <a:srgbClr val="002060"/>
                </a:solidFill>
                <a:latin typeface="Calibri" panose="020F0502020204030204" pitchFamily="34" charset="0"/>
              </a:rPr>
              <a:t>.</a:t>
            </a:r>
          </a:p>
          <a:p>
            <a:pPr algn="just"/>
            <a:endParaRPr lang="tr-TR" sz="1800" b="0" i="0" u="none" strike="noStrike" baseline="0" dirty="0">
              <a:solidFill>
                <a:srgbClr val="002060"/>
              </a:solidFill>
              <a:latin typeface="Calibri" panose="020F0502020204030204" pitchFamily="34" charset="0"/>
            </a:endParaRPr>
          </a:p>
          <a:p>
            <a:pPr algn="just"/>
            <a:r>
              <a:rPr lang="tr-TR" sz="1800" b="0" i="0" u="none" strike="noStrike" baseline="0" dirty="0" err="1" smtClean="0">
                <a:solidFill>
                  <a:srgbClr val="002060"/>
                </a:solidFill>
                <a:latin typeface="Calibri" panose="020F0502020204030204" pitchFamily="34" charset="0"/>
              </a:rPr>
              <a:t>Lisansüstü’nde</a:t>
            </a:r>
            <a:r>
              <a:rPr lang="tr-TR" sz="1800" b="0" i="0" u="none" strike="noStrike" baseline="0" dirty="0" smtClean="0">
                <a:solidFill>
                  <a:srgbClr val="002060"/>
                </a:solidFill>
                <a:latin typeface="Calibri" panose="020F0502020204030204" pitchFamily="34" charset="0"/>
              </a:rPr>
              <a:t> zorunlu</a:t>
            </a:r>
            <a:r>
              <a:rPr lang="tr-TR" sz="1800" b="0" i="0" u="none" strike="noStrike" dirty="0" smtClean="0">
                <a:solidFill>
                  <a:srgbClr val="002060"/>
                </a:solidFill>
                <a:latin typeface="Calibri" panose="020F0502020204030204" pitchFamily="34" charset="0"/>
              </a:rPr>
              <a:t> olan </a:t>
            </a:r>
            <a:r>
              <a:rPr lang="tr-TR" sz="1800" b="0" i="0" u="none" strike="noStrike" baseline="0" dirty="0" smtClean="0">
                <a:solidFill>
                  <a:srgbClr val="C00000"/>
                </a:solidFill>
                <a:latin typeface="Calibri" panose="020F0502020204030204" pitchFamily="34" charset="0"/>
              </a:rPr>
              <a:t>Bilimsel</a:t>
            </a:r>
            <a:r>
              <a:rPr lang="tr-TR" sz="1800" b="0" i="0" u="none" strike="noStrike" dirty="0" smtClean="0">
                <a:solidFill>
                  <a:srgbClr val="C00000"/>
                </a:solidFill>
                <a:latin typeface="Calibri" panose="020F0502020204030204" pitchFamily="34" charset="0"/>
              </a:rPr>
              <a:t> Araştırma Yöntemleri ve Etik </a:t>
            </a:r>
            <a:r>
              <a:rPr lang="tr-TR" sz="1800" b="0" i="0" u="none" strike="noStrike" dirty="0" smtClean="0">
                <a:solidFill>
                  <a:srgbClr val="002060"/>
                </a:solidFill>
                <a:latin typeface="Calibri" panose="020F0502020204030204" pitchFamily="34" charset="0"/>
              </a:rPr>
              <a:t>dersini yüksek lisans programında almış olan doktora öğrencisi bu dersten muafiyet talebini doktoraya kayıtlandığı dönem başında yapmalıdır. </a:t>
            </a:r>
            <a:endParaRPr lang="tr-TR" sz="1800" b="0" i="0" u="none" strike="noStrike" baseline="0" dirty="0">
              <a:solidFill>
                <a:srgbClr val="C00000"/>
              </a:solidFill>
              <a:latin typeface="Calibri" panose="020F0502020204030204" pitchFamily="34" charset="0"/>
            </a:endParaRPr>
          </a:p>
          <a:p>
            <a:pPr marL="36900" indent="0" algn="ctr">
              <a:buNone/>
            </a:pPr>
            <a:r>
              <a:rPr lang="tr-TR" sz="2000" u="sng" dirty="0">
                <a:solidFill>
                  <a:srgbClr val="C00000"/>
                </a:solidFill>
                <a:latin typeface="Calibri" panose="020F0502020204030204" pitchFamily="34" charset="0"/>
              </a:rPr>
              <a:t>Azami Öğrenim Süresi 12 Yarıyıl (6 Yıl</a:t>
            </a:r>
            <a:r>
              <a:rPr lang="tr-TR" sz="2400" i="0" u="sng" strike="noStrike" baseline="0" dirty="0">
                <a:solidFill>
                  <a:srgbClr val="C00000"/>
                </a:solidFill>
                <a:latin typeface="Calibri" panose="020F0502020204030204" pitchFamily="34" charset="0"/>
              </a:rPr>
              <a:t>)</a:t>
            </a:r>
          </a:p>
          <a:p>
            <a:endParaRPr lang="tr-TR" dirty="0"/>
          </a:p>
        </p:txBody>
      </p:sp>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30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7BA56AC-E7DE-8CE6-F32E-F5F988ECC1F4}"/>
              </a:ext>
            </a:extLst>
          </p:cNvPr>
          <p:cNvSpPr>
            <a:spLocks noGrp="1"/>
          </p:cNvSpPr>
          <p:nvPr>
            <p:ph idx="1"/>
          </p:nvPr>
        </p:nvSpPr>
        <p:spPr>
          <a:xfrm>
            <a:off x="919119" y="153642"/>
            <a:ext cx="10353762" cy="5963479"/>
          </a:xfrm>
        </p:spPr>
        <p:txBody>
          <a:bodyPr>
            <a:normAutofit/>
          </a:bodyPr>
          <a:lstStyle/>
          <a:p>
            <a:pPr marL="36900" indent="0" algn="just">
              <a:buNone/>
            </a:pPr>
            <a:endParaRPr lang="tr-TR" sz="2100" dirty="0">
              <a:solidFill>
                <a:srgbClr val="00B0F0"/>
              </a:solidFill>
              <a:latin typeface="Calibri" panose="020F0502020204030204" pitchFamily="34" charset="0"/>
            </a:endParaRPr>
          </a:p>
          <a:p>
            <a:pPr marL="36900" indent="0" algn="ctr">
              <a:buNone/>
            </a:pPr>
            <a:r>
              <a:rPr lang="tr-TR" sz="2400" b="1" u="sng" dirty="0">
                <a:solidFill>
                  <a:srgbClr val="C00000"/>
                </a:solidFill>
                <a:latin typeface="Calibri" panose="020F0502020204030204" pitchFamily="34" charset="0"/>
              </a:rPr>
              <a:t>DİKKAT EDİLMESİ GEREKEN HUSUS</a:t>
            </a:r>
          </a:p>
          <a:p>
            <a:pPr marL="36900" indent="0" algn="just">
              <a:buNone/>
            </a:pPr>
            <a:endParaRPr lang="tr-TR" sz="2100" dirty="0">
              <a:solidFill>
                <a:srgbClr val="00B0F0"/>
              </a:solidFill>
              <a:latin typeface="Calibri" panose="020F0502020204030204" pitchFamily="34" charset="0"/>
            </a:endParaRPr>
          </a:p>
          <a:p>
            <a:pPr algn="just"/>
            <a:r>
              <a:rPr lang="tr-TR" sz="2100" b="0" i="0" u="none" strike="noStrike" baseline="0" dirty="0">
                <a:solidFill>
                  <a:srgbClr val="C00000"/>
                </a:solidFill>
                <a:latin typeface="Calibri" panose="020F0502020204030204" pitchFamily="34" charset="0"/>
              </a:rPr>
              <a:t>Yüksek Lisans:</a:t>
            </a:r>
          </a:p>
          <a:p>
            <a:pPr marL="36900" indent="0" algn="just">
              <a:buNone/>
            </a:pPr>
            <a:r>
              <a:rPr lang="tr-TR" sz="2100" dirty="0">
                <a:solidFill>
                  <a:srgbClr val="FFC000"/>
                </a:solidFill>
                <a:latin typeface="Calibri" panose="020F0502020204030204" pitchFamily="34" charset="0"/>
              </a:rPr>
              <a:t>       </a:t>
            </a:r>
            <a:r>
              <a:rPr lang="tr-TR" sz="2100" b="0" i="0" u="none" strike="noStrike" baseline="0" dirty="0">
                <a:solidFill>
                  <a:srgbClr val="002060"/>
                </a:solidFill>
                <a:latin typeface="Calibri" panose="020F0502020204030204" pitchFamily="34" charset="0"/>
              </a:rPr>
              <a:t>Dört yarıyıl sonunda öğretim planında yer alan kredili derslerini ve seminer dersini başarıyla tamamlayamayan öğrencinin programı ile ilişiği kesilir. </a:t>
            </a:r>
          </a:p>
          <a:p>
            <a:pPr marL="36900" indent="0" algn="just">
              <a:buNone/>
            </a:pPr>
            <a:endParaRPr lang="tr-TR" sz="2100" dirty="0">
              <a:solidFill>
                <a:srgbClr val="FFC000"/>
              </a:solidFill>
              <a:latin typeface="Calibri" panose="020F0502020204030204" pitchFamily="34" charset="0"/>
            </a:endParaRPr>
          </a:p>
          <a:p>
            <a:pPr marL="36900" indent="0" algn="just">
              <a:buNone/>
            </a:pPr>
            <a:endParaRPr lang="tr-TR" sz="2100" dirty="0">
              <a:solidFill>
                <a:srgbClr val="FFC000"/>
              </a:solidFill>
              <a:latin typeface="Calibri" panose="020F0502020204030204" pitchFamily="34" charset="0"/>
            </a:endParaRPr>
          </a:p>
          <a:p>
            <a:pPr algn="just"/>
            <a:r>
              <a:rPr lang="tr-TR" sz="2100" b="0" i="0" u="none" strike="noStrike" baseline="0" dirty="0">
                <a:solidFill>
                  <a:srgbClr val="C00000"/>
                </a:solidFill>
                <a:latin typeface="Calibri" panose="020F0502020204030204" pitchFamily="34" charset="0"/>
              </a:rPr>
              <a:t>Doktora: </a:t>
            </a:r>
          </a:p>
          <a:p>
            <a:pPr marL="36900" indent="0" algn="just">
              <a:buNone/>
            </a:pPr>
            <a:r>
              <a:rPr lang="tr-TR" sz="2100" dirty="0">
                <a:solidFill>
                  <a:srgbClr val="FFC000"/>
                </a:solidFill>
                <a:latin typeface="Calibri" panose="020F0502020204030204" pitchFamily="34" charset="0"/>
              </a:rPr>
              <a:t>       </a:t>
            </a:r>
            <a:r>
              <a:rPr lang="tr-TR" sz="2100" dirty="0">
                <a:solidFill>
                  <a:srgbClr val="002060"/>
                </a:solidFill>
                <a:latin typeface="Calibri" panose="020F0502020204030204" pitchFamily="34" charset="0"/>
              </a:rPr>
              <a:t>Mezuniyet için g</a:t>
            </a:r>
            <a:r>
              <a:rPr lang="tr-TR" sz="2100" b="0" i="0" u="none" strike="noStrike" baseline="0" dirty="0">
                <a:solidFill>
                  <a:srgbClr val="002060"/>
                </a:solidFill>
                <a:latin typeface="Calibri" panose="020F0502020204030204" pitchFamily="34" charset="0"/>
              </a:rPr>
              <a:t>erekli kredili dersleri başarıyla tamamlamanın azami süresi dört yarıyıldır. Bu süre içinde kredili derslerini başarıyla tamamlayamayan öğrencinin programı ile ilişiği kesilir. </a:t>
            </a:r>
          </a:p>
          <a:p>
            <a:pPr marL="36900" indent="0" algn="just">
              <a:buNone/>
            </a:pPr>
            <a:endParaRPr lang="tr-TR" sz="1800" b="0" i="0" u="none" strike="noStrike" baseline="0" dirty="0">
              <a:solidFill>
                <a:srgbClr val="FFC000"/>
              </a:solidFill>
              <a:latin typeface="Calibri" panose="020F0502020204030204" pitchFamily="34" charset="0"/>
            </a:endParaRPr>
          </a:p>
          <a:p>
            <a:pPr marL="36900" indent="0" algn="just">
              <a:buNone/>
            </a:pPr>
            <a:endParaRPr lang="tr-TR" sz="1800" b="0" i="0" u="none" strike="noStrike" baseline="0" dirty="0">
              <a:solidFill>
                <a:srgbClr val="FFC000"/>
              </a:solidFill>
              <a:latin typeface="Calibri" panose="020F0502020204030204" pitchFamily="34" charset="0"/>
            </a:endParaRPr>
          </a:p>
          <a:p>
            <a:endParaRPr lang="tr-TR" dirty="0"/>
          </a:p>
        </p:txBody>
      </p:sp>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1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5849442-1AA2-022A-07E1-2BF3EE17DE21}"/>
              </a:ext>
            </a:extLst>
          </p:cNvPr>
          <p:cNvSpPr>
            <a:spLocks noGrp="1"/>
          </p:cNvSpPr>
          <p:nvPr>
            <p:ph idx="1"/>
          </p:nvPr>
        </p:nvSpPr>
        <p:spPr>
          <a:xfrm>
            <a:off x="919119" y="185116"/>
            <a:ext cx="10353762" cy="5871505"/>
          </a:xfrm>
        </p:spPr>
        <p:txBody>
          <a:bodyPr>
            <a:normAutofit/>
          </a:bodyPr>
          <a:lstStyle/>
          <a:p>
            <a:pPr marL="36900" indent="0">
              <a:buNone/>
            </a:pPr>
            <a:endParaRPr lang="tr-TR" sz="1800" b="1" i="0" u="none" strike="noStrike" baseline="0" dirty="0">
              <a:solidFill>
                <a:srgbClr val="00B0F0"/>
              </a:solidFill>
              <a:latin typeface="Calibri" panose="020F0502020204030204" pitchFamily="34" charset="0"/>
            </a:endParaRPr>
          </a:p>
          <a:p>
            <a:pPr marL="36900" indent="0" algn="ctr">
              <a:buNone/>
            </a:pPr>
            <a:r>
              <a:rPr lang="tr-TR" sz="2400" b="1" u="sng" dirty="0">
                <a:solidFill>
                  <a:srgbClr val="C00000"/>
                </a:solidFill>
                <a:latin typeface="Calibri" panose="020F0502020204030204" pitchFamily="34" charset="0"/>
              </a:rPr>
              <a:t>DİKKAT EDİLMESİ GEREKEN HUSUS</a:t>
            </a:r>
          </a:p>
          <a:p>
            <a:pPr marL="36900" indent="0" algn="just">
              <a:buNone/>
            </a:pPr>
            <a:endParaRPr lang="tr-TR" sz="1800" b="0" i="0" u="none" strike="noStrike" baseline="0" dirty="0">
              <a:solidFill>
                <a:srgbClr val="00B050"/>
              </a:solidFill>
              <a:latin typeface="Calibri" panose="020F0502020204030204" pitchFamily="34" charset="0"/>
            </a:endParaRPr>
          </a:p>
          <a:p>
            <a:pPr algn="just"/>
            <a:r>
              <a:rPr lang="tr-TR" sz="1800" b="0" i="0" u="none" strike="noStrike" baseline="0" dirty="0">
                <a:solidFill>
                  <a:srgbClr val="002060"/>
                </a:solidFill>
                <a:latin typeface="Calibri" panose="020F0502020204030204" pitchFamily="34" charset="0"/>
              </a:rPr>
              <a:t>Lisansüstü öğrenci, başarısız olduğu dersleri tekrar almak ve başarmak zorundadır. Devam koşulunun yerine getirilmediği tekrar derslerine devam etmek esastır. Devam mecburiyeti olmayan öğrenciler de yarıyıl içi değerlendirmelerine katılmak zorundadır. </a:t>
            </a:r>
          </a:p>
          <a:p>
            <a:pPr algn="just"/>
            <a:endParaRPr lang="tr-TR" sz="1800" b="0" i="0" u="none" strike="noStrike" baseline="0" dirty="0">
              <a:solidFill>
                <a:srgbClr val="002060"/>
              </a:solidFill>
              <a:latin typeface="Calibri" panose="020F0502020204030204" pitchFamily="34" charset="0"/>
            </a:endParaRPr>
          </a:p>
          <a:p>
            <a:pPr algn="just"/>
            <a:r>
              <a:rPr lang="tr-TR" sz="1800" b="0" i="0" u="none" strike="noStrike" baseline="0" dirty="0">
                <a:solidFill>
                  <a:srgbClr val="002060"/>
                </a:solidFill>
                <a:latin typeface="Calibri" panose="020F0502020204030204" pitchFamily="34" charset="0"/>
              </a:rPr>
              <a:t>Başarısız olunan dersin zorunlu dersler hariç, takip eden yarıyılda açılmaması veya programdan kaldırılmış olması halinde danışmanın önerisi ve ilgili anabilim/</a:t>
            </a:r>
            <a:r>
              <a:rPr lang="tr-TR" sz="1800" b="0" i="0" u="none" strike="noStrike" baseline="0" dirty="0" err="1">
                <a:solidFill>
                  <a:srgbClr val="002060"/>
                </a:solidFill>
                <a:latin typeface="Calibri" panose="020F0502020204030204" pitchFamily="34" charset="0"/>
              </a:rPr>
              <a:t>anasanat</a:t>
            </a:r>
            <a:r>
              <a:rPr lang="tr-TR" sz="1800" b="0" i="0" u="none" strike="noStrike" baseline="0" dirty="0">
                <a:solidFill>
                  <a:srgbClr val="002060"/>
                </a:solidFill>
                <a:latin typeface="Calibri" panose="020F0502020204030204" pitchFamily="34" charset="0"/>
              </a:rPr>
              <a:t> dalı başkanlığının uygun görüşü ile bu dersin yerine başka bir lisansüstü ders alabilir.</a:t>
            </a:r>
          </a:p>
          <a:p>
            <a:pPr marL="36900" indent="0">
              <a:buNone/>
            </a:pPr>
            <a:endParaRPr lang="tr-TR" sz="1800" b="1" i="0" u="none" strike="noStrike" baseline="0" dirty="0">
              <a:solidFill>
                <a:srgbClr val="FFC000"/>
              </a:solidFill>
              <a:latin typeface="Calibri" panose="020F0502020204030204" pitchFamily="34" charset="0"/>
            </a:endParaRPr>
          </a:p>
          <a:p>
            <a:pPr marL="36900" indent="0">
              <a:buNone/>
            </a:pPr>
            <a:endParaRPr lang="tr-TR" sz="1800" b="1" i="0" u="none" strike="noStrike" baseline="0" dirty="0">
              <a:solidFill>
                <a:srgbClr val="FFC000"/>
              </a:solidFill>
              <a:latin typeface="Calibri" panose="020F0502020204030204" pitchFamily="34" charset="0"/>
            </a:endParaRPr>
          </a:p>
          <a:p>
            <a:r>
              <a:rPr lang="tr-TR" sz="2200" b="1" i="0" u="sng" strike="noStrike" baseline="0" dirty="0">
                <a:solidFill>
                  <a:srgbClr val="C00000"/>
                </a:solidFill>
                <a:latin typeface="Calibri" panose="020F0502020204030204" pitchFamily="34" charset="0"/>
              </a:rPr>
              <a:t>Bir dersten başarılı olabilmek için</a:t>
            </a:r>
            <a:r>
              <a:rPr lang="tr-TR" sz="2200" b="1" i="0" u="none" strike="noStrike" baseline="0" dirty="0">
                <a:solidFill>
                  <a:srgbClr val="002060"/>
                </a:solidFill>
                <a:latin typeface="Calibri" panose="020F0502020204030204" pitchFamily="34" charset="0"/>
              </a:rPr>
              <a:t>; ders notunun </a:t>
            </a:r>
          </a:p>
          <a:p>
            <a:r>
              <a:rPr lang="tr-TR" sz="2200" b="1" i="0" u="sng" strike="noStrike" baseline="0" dirty="0">
                <a:solidFill>
                  <a:srgbClr val="C00000"/>
                </a:solidFill>
                <a:latin typeface="Calibri" panose="020F0502020204030204" pitchFamily="34" charset="0"/>
              </a:rPr>
              <a:t>yüksek lisansta en az CB</a:t>
            </a:r>
            <a:r>
              <a:rPr lang="tr-TR" sz="2200" b="1" i="0" u="none" strike="noStrike" baseline="0" dirty="0">
                <a:solidFill>
                  <a:srgbClr val="C00000"/>
                </a:solidFill>
                <a:latin typeface="Calibri" panose="020F0502020204030204" pitchFamily="34" charset="0"/>
              </a:rPr>
              <a:t>, </a:t>
            </a:r>
          </a:p>
          <a:p>
            <a:r>
              <a:rPr lang="tr-TR" sz="2200" b="1" i="0" u="sng" strike="noStrike" baseline="0" dirty="0">
                <a:solidFill>
                  <a:srgbClr val="C00000"/>
                </a:solidFill>
                <a:latin typeface="Calibri" panose="020F0502020204030204" pitchFamily="34" charset="0"/>
              </a:rPr>
              <a:t>doktorada en az BB </a:t>
            </a:r>
            <a:r>
              <a:rPr lang="tr-TR" sz="2200" b="1" i="0" u="none" strike="noStrike" baseline="0" dirty="0">
                <a:solidFill>
                  <a:srgbClr val="002060"/>
                </a:solidFill>
                <a:latin typeface="Calibri" panose="020F0502020204030204" pitchFamily="34" charset="0"/>
              </a:rPr>
              <a:t>olması gerekir.</a:t>
            </a:r>
          </a:p>
          <a:p>
            <a:endParaRPr lang="tr-TR" dirty="0"/>
          </a:p>
        </p:txBody>
      </p:sp>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440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51B587C-3894-8DB0-9705-B18FBA984CF1}"/>
              </a:ext>
            </a:extLst>
          </p:cNvPr>
          <p:cNvSpPr>
            <a:spLocks noGrp="1"/>
          </p:cNvSpPr>
          <p:nvPr>
            <p:ph type="title"/>
          </p:nvPr>
        </p:nvSpPr>
        <p:spPr>
          <a:xfrm>
            <a:off x="6095999" y="609600"/>
            <a:ext cx="5171557" cy="5181600"/>
          </a:xfrm>
        </p:spPr>
        <p:txBody>
          <a:bodyPr>
            <a:normAutofit/>
          </a:bodyPr>
          <a:lstStyle/>
          <a:p>
            <a:r>
              <a:rPr lang="tr-TR" sz="2200" b="1" dirty="0" err="1">
                <a:solidFill>
                  <a:srgbClr val="C00000"/>
                </a:solidFill>
                <a:latin typeface="Calibri" panose="020F0502020204030204" pitchFamily="34" charset="0"/>
                <a:cs typeface="Calibri" panose="020F0502020204030204" pitchFamily="34" charset="0"/>
              </a:rPr>
              <a:t>Lisanüstü</a:t>
            </a:r>
            <a:r>
              <a:rPr lang="tr-TR" sz="2200" b="1" dirty="0">
                <a:solidFill>
                  <a:srgbClr val="C00000"/>
                </a:solidFill>
                <a:latin typeface="Calibri" panose="020F0502020204030204" pitchFamily="34" charset="0"/>
                <a:cs typeface="Calibri" panose="020F0502020204030204" pitchFamily="34" charset="0"/>
              </a:rPr>
              <a:t> Eğitim-Öğretim Yönetmeliği;</a:t>
            </a:r>
            <a:br>
              <a:rPr lang="tr-TR" sz="2200" b="1" dirty="0">
                <a:solidFill>
                  <a:srgbClr val="C00000"/>
                </a:solidFill>
                <a:latin typeface="Calibri" panose="020F0502020204030204" pitchFamily="34" charset="0"/>
                <a:cs typeface="Calibri" panose="020F0502020204030204" pitchFamily="34" charset="0"/>
              </a:rPr>
            </a:br>
            <a:r>
              <a:rPr lang="tr-TR" sz="2200" b="1" dirty="0">
                <a:solidFill>
                  <a:srgbClr val="C00000"/>
                </a:solidFill>
                <a:latin typeface="Calibri" panose="020F0502020204030204" pitchFamily="34" charset="0"/>
                <a:cs typeface="Calibri" panose="020F0502020204030204" pitchFamily="34" charset="0"/>
              </a:rPr>
              <a:t/>
            </a:r>
            <a:br>
              <a:rPr lang="tr-TR" sz="2200" b="1" dirty="0">
                <a:solidFill>
                  <a:srgbClr val="C00000"/>
                </a:solidFill>
                <a:latin typeface="Calibri" panose="020F0502020204030204" pitchFamily="34" charset="0"/>
                <a:cs typeface="Calibri" panose="020F0502020204030204" pitchFamily="34" charset="0"/>
              </a:rPr>
            </a:br>
            <a:r>
              <a:rPr lang="tr-TR" sz="2200" dirty="0">
                <a:solidFill>
                  <a:srgbClr val="002060"/>
                </a:solidFill>
                <a:latin typeface="Calibri" panose="020F0502020204030204" pitchFamily="34" charset="0"/>
                <a:cs typeface="Calibri" panose="020F0502020204030204" pitchFamily="34" charset="0"/>
              </a:rPr>
              <a:t>Yüksek Lisans ve Doktora öğrencileri tarafından gerek ders seçim döneminde gerekse tez yazımı esnasında dikkatlice okunmalıdır!!!</a:t>
            </a:r>
          </a:p>
        </p:txBody>
      </p:sp>
      <p:pic>
        <p:nvPicPr>
          <p:cNvPr id="5" name="İçerik Yer Tutucusu 4" descr="metin, mektup, harf, yazı tipi, kağıt içeren bir resim&#10;&#10;Açıklama otomatik olarak oluşturuldu">
            <a:extLst>
              <a:ext uri="{FF2B5EF4-FFF2-40B4-BE49-F238E27FC236}">
                <a16:creationId xmlns:a16="http://schemas.microsoft.com/office/drawing/2014/main" xmlns="" id="{C21FE9B9-5560-7991-DFB0-E8E3F7963F5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738" y="95250"/>
            <a:ext cx="4768561" cy="6024866"/>
          </a:xfrm>
        </p:spPr>
      </p:pic>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4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23D9B44-3F82-EE9F-6528-177D2F46BFF9}"/>
              </a:ext>
            </a:extLst>
          </p:cNvPr>
          <p:cNvSpPr>
            <a:spLocks noGrp="1"/>
          </p:cNvSpPr>
          <p:nvPr>
            <p:ph type="title"/>
          </p:nvPr>
        </p:nvSpPr>
        <p:spPr>
          <a:xfrm>
            <a:off x="6096000" y="102784"/>
            <a:ext cx="4927447" cy="6005015"/>
          </a:xfrm>
        </p:spPr>
        <p:txBody>
          <a:bodyPr>
            <a:normAutofit/>
          </a:bodyPr>
          <a:lstStyle/>
          <a:p>
            <a:r>
              <a:rPr lang="tr-TR" sz="2200" dirty="0">
                <a:solidFill>
                  <a:srgbClr val="002060"/>
                </a:solidFill>
                <a:latin typeface="Calibri" panose="020F0502020204030204" pitchFamily="34" charset="0"/>
                <a:cs typeface="Calibri" panose="020F0502020204030204" pitchFamily="34" charset="0"/>
              </a:rPr>
              <a:t>Lisansüstü eğitim sürecinde her aşamada ihtiyaç duyulan </a:t>
            </a:r>
            <a:r>
              <a:rPr lang="tr-TR" sz="2200" b="1" u="sng" dirty="0">
                <a:solidFill>
                  <a:srgbClr val="C00000"/>
                </a:solidFill>
                <a:latin typeface="Calibri" panose="020F0502020204030204" pitchFamily="34" charset="0"/>
                <a:cs typeface="Calibri" panose="020F0502020204030204" pitchFamily="34" charset="0"/>
              </a:rPr>
              <a:t>Formlar</a:t>
            </a:r>
            <a:r>
              <a:rPr lang="tr-TR" sz="2200" dirty="0">
                <a:solidFill>
                  <a:srgbClr val="C00000"/>
                </a:solidFill>
                <a:latin typeface="Calibri" panose="020F0502020204030204" pitchFamily="34" charset="0"/>
                <a:cs typeface="Calibri" panose="020F0502020204030204" pitchFamily="34" charset="0"/>
              </a:rPr>
              <a:t>,</a:t>
            </a:r>
            <a:r>
              <a:rPr lang="tr-TR" sz="2200" dirty="0">
                <a:solidFill>
                  <a:srgbClr val="002060"/>
                </a:solidFill>
                <a:latin typeface="Calibri" panose="020F0502020204030204" pitchFamily="34" charset="0"/>
                <a:cs typeface="Calibri" panose="020F0502020204030204" pitchFamily="34" charset="0"/>
              </a:rPr>
              <a:t/>
            </a:r>
            <a:br>
              <a:rPr lang="tr-TR" sz="2200" dirty="0">
                <a:solidFill>
                  <a:srgbClr val="002060"/>
                </a:solidFill>
                <a:latin typeface="Calibri" panose="020F0502020204030204" pitchFamily="34" charset="0"/>
                <a:cs typeface="Calibri" panose="020F0502020204030204" pitchFamily="34" charset="0"/>
              </a:rPr>
            </a:br>
            <a:r>
              <a:rPr lang="tr-TR" sz="2200" dirty="0">
                <a:solidFill>
                  <a:srgbClr val="002060"/>
                </a:solidFill>
                <a:latin typeface="Calibri" panose="020F0502020204030204" pitchFamily="34" charset="0"/>
                <a:cs typeface="Calibri" panose="020F0502020204030204" pitchFamily="34" charset="0"/>
              </a:rPr>
              <a:t>unikys.omu.edu.tr adresinde yer almaktadır.</a:t>
            </a:r>
            <a:br>
              <a:rPr lang="tr-TR" sz="2200" dirty="0">
                <a:solidFill>
                  <a:srgbClr val="002060"/>
                </a:solidFill>
                <a:latin typeface="Calibri" panose="020F0502020204030204" pitchFamily="34" charset="0"/>
                <a:cs typeface="Calibri" panose="020F0502020204030204" pitchFamily="34" charset="0"/>
              </a:rPr>
            </a:br>
            <a:r>
              <a:rPr lang="tr-TR" sz="2200" dirty="0">
                <a:solidFill>
                  <a:srgbClr val="002060"/>
                </a:solidFill>
                <a:latin typeface="Calibri" panose="020F0502020204030204" pitchFamily="34" charset="0"/>
                <a:cs typeface="Calibri" panose="020F0502020204030204" pitchFamily="34" charset="0"/>
              </a:rPr>
              <a:t/>
            </a:r>
            <a:br>
              <a:rPr lang="tr-TR" sz="2200" dirty="0">
                <a:solidFill>
                  <a:srgbClr val="002060"/>
                </a:solidFill>
                <a:latin typeface="Calibri" panose="020F0502020204030204" pitchFamily="34" charset="0"/>
                <a:cs typeface="Calibri" panose="020F0502020204030204" pitchFamily="34" charset="0"/>
              </a:rPr>
            </a:br>
            <a:r>
              <a:rPr lang="tr-TR" sz="2200" dirty="0">
                <a:solidFill>
                  <a:srgbClr val="002060"/>
                </a:solidFill>
                <a:latin typeface="Calibri" panose="020F0502020204030204" pitchFamily="34" charset="0"/>
                <a:cs typeface="Calibri" panose="020F0502020204030204" pitchFamily="34" charset="0"/>
              </a:rPr>
              <a:t>Bu adresten ayrıca, Yönetmelikler sekmesine girilerek Lisansüstü Eğitim-Öğretim Yönetmeliği’ne de ulaşılabilmektedir. </a:t>
            </a:r>
            <a:br>
              <a:rPr lang="tr-TR" sz="2200" dirty="0">
                <a:solidFill>
                  <a:srgbClr val="002060"/>
                </a:solidFill>
                <a:latin typeface="Calibri" panose="020F0502020204030204" pitchFamily="34" charset="0"/>
                <a:cs typeface="Calibri" panose="020F0502020204030204" pitchFamily="34" charset="0"/>
              </a:rPr>
            </a:br>
            <a:r>
              <a:rPr lang="tr-TR" sz="2200" dirty="0">
                <a:solidFill>
                  <a:srgbClr val="002060"/>
                </a:solidFill>
                <a:latin typeface="Calibri" panose="020F0502020204030204" pitchFamily="34" charset="0"/>
                <a:cs typeface="Calibri" panose="020F0502020204030204" pitchFamily="34" charset="0"/>
              </a:rPr>
              <a:t/>
            </a:r>
            <a:br>
              <a:rPr lang="tr-TR" sz="2200" dirty="0">
                <a:solidFill>
                  <a:srgbClr val="002060"/>
                </a:solidFill>
                <a:latin typeface="Calibri" panose="020F0502020204030204" pitchFamily="34" charset="0"/>
                <a:cs typeface="Calibri" panose="020F0502020204030204" pitchFamily="34" charset="0"/>
              </a:rPr>
            </a:br>
            <a:r>
              <a:rPr lang="tr-TR" sz="2200" u="sng" dirty="0">
                <a:solidFill>
                  <a:srgbClr val="C00000"/>
                </a:solidFill>
                <a:latin typeface="Calibri" panose="020F0502020204030204" pitchFamily="34" charset="0"/>
                <a:cs typeface="Calibri" panose="020F0502020204030204" pitchFamily="34" charset="0"/>
              </a:rPr>
              <a:t>Lisansüstü Eğitim Enstitüsü’nün web sayfasından da öğrencilerin ihtiyaç duyduğu Yönetmelik ve </a:t>
            </a:r>
            <a:r>
              <a:rPr lang="tr-TR" sz="2200" u="sng" dirty="0" err="1">
                <a:solidFill>
                  <a:srgbClr val="C00000"/>
                </a:solidFill>
                <a:latin typeface="Calibri" panose="020F0502020204030204" pitchFamily="34" charset="0"/>
                <a:cs typeface="Calibri" panose="020F0502020204030204" pitchFamily="34" charset="0"/>
              </a:rPr>
              <a:t>Yönergeler’e</a:t>
            </a:r>
            <a:r>
              <a:rPr lang="tr-TR" sz="2200" u="sng" dirty="0">
                <a:solidFill>
                  <a:srgbClr val="C00000"/>
                </a:solidFill>
                <a:latin typeface="Calibri" panose="020F0502020204030204" pitchFamily="34" charset="0"/>
                <a:cs typeface="Calibri" panose="020F0502020204030204" pitchFamily="34" charset="0"/>
              </a:rPr>
              <a:t> ulaşılabilmektedir. </a:t>
            </a:r>
          </a:p>
        </p:txBody>
      </p:sp>
      <p:pic>
        <p:nvPicPr>
          <p:cNvPr id="5" name="İçerik Yer Tutucusu 4" descr="metin, ekran görüntüsü, mektup, harf, yazı tipi içeren bir resim&#10;&#10;Açıklama otomatik olarak oluşturuldu">
            <a:extLst>
              <a:ext uri="{FF2B5EF4-FFF2-40B4-BE49-F238E27FC236}">
                <a16:creationId xmlns:a16="http://schemas.microsoft.com/office/drawing/2014/main" xmlns="" id="{7A4540B0-187A-FB17-50D0-897EEE5D0BE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175" y="119418"/>
            <a:ext cx="3962399" cy="5813643"/>
          </a:xfrm>
        </p:spPr>
      </p:pic>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24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0DA594D-2459-876E-D7E9-B57156EFDB43}"/>
              </a:ext>
            </a:extLst>
          </p:cNvPr>
          <p:cNvSpPr>
            <a:spLocks noGrp="1"/>
          </p:cNvSpPr>
          <p:nvPr>
            <p:ph type="title"/>
          </p:nvPr>
        </p:nvSpPr>
        <p:spPr>
          <a:xfrm>
            <a:off x="913795" y="298174"/>
            <a:ext cx="10353762" cy="576470"/>
          </a:xfrm>
        </p:spPr>
        <p:txBody>
          <a:bodyPr>
            <a:noAutofit/>
          </a:bodyPr>
          <a:lstStyle/>
          <a:p>
            <a:r>
              <a:rPr lang="tr-TR" sz="2400" b="1" u="sng" dirty="0">
                <a:solidFill>
                  <a:srgbClr val="C00000"/>
                </a:solidFill>
              </a:rPr>
              <a:t>Ders Kayıtlanmalarında Dikkat Edilecek Hususlar</a:t>
            </a:r>
          </a:p>
        </p:txBody>
      </p:sp>
      <p:sp>
        <p:nvSpPr>
          <p:cNvPr id="3" name="İçerik Yer Tutucusu 2">
            <a:extLst>
              <a:ext uri="{FF2B5EF4-FFF2-40B4-BE49-F238E27FC236}">
                <a16:creationId xmlns:a16="http://schemas.microsoft.com/office/drawing/2014/main" xmlns="" id="{0EDB2BED-3496-07EE-BA7F-E77CCF5627A0}"/>
              </a:ext>
            </a:extLst>
          </p:cNvPr>
          <p:cNvSpPr>
            <a:spLocks noGrp="1"/>
          </p:cNvSpPr>
          <p:nvPr>
            <p:ph idx="1"/>
          </p:nvPr>
        </p:nvSpPr>
        <p:spPr>
          <a:xfrm>
            <a:off x="919119" y="1029758"/>
            <a:ext cx="10353762" cy="5181600"/>
          </a:xfrm>
        </p:spPr>
        <p:txBody>
          <a:bodyPr>
            <a:normAutofit/>
          </a:bodyPr>
          <a:lstStyle/>
          <a:p>
            <a:pPr algn="just"/>
            <a:endParaRPr lang="tr-TR" sz="1800" b="0" i="0" u="none" strike="noStrike" baseline="0" dirty="0">
              <a:solidFill>
                <a:srgbClr val="00B050"/>
              </a:solidFill>
              <a:latin typeface="Calibri" panose="020F0502020204030204" pitchFamily="34" charset="0"/>
            </a:endParaRPr>
          </a:p>
          <a:p>
            <a:pPr algn="just"/>
            <a:r>
              <a:rPr lang="tr-TR" sz="1800" b="0" i="0" u="none" strike="noStrike" baseline="0" dirty="0">
                <a:solidFill>
                  <a:srgbClr val="002060"/>
                </a:solidFill>
                <a:latin typeface="Calibri" panose="020F0502020204030204" pitchFamily="34" charset="0"/>
              </a:rPr>
              <a:t>Lisansüstü öğrenciler, öğrenim süresince almakla yükümlü olduğu toplam ders kredisinin en fazla %50’sini aynı öğretim üyesinden alabilir.</a:t>
            </a:r>
            <a:endParaRPr lang="tr-TR" sz="1800" dirty="0">
              <a:solidFill>
                <a:srgbClr val="002060"/>
              </a:solidFill>
              <a:latin typeface="Calibri" panose="020F0502020204030204" pitchFamily="34" charset="0"/>
            </a:endParaRPr>
          </a:p>
          <a:p>
            <a:pPr marL="36900" indent="0" algn="just">
              <a:buNone/>
            </a:pPr>
            <a:r>
              <a:rPr lang="tr-TR" sz="1800" b="0" i="0" u="none" strike="noStrike" baseline="0" dirty="0">
                <a:solidFill>
                  <a:srgbClr val="C00000"/>
                </a:solidFill>
                <a:latin typeface="Calibri" panose="020F0502020204030204" pitchFamily="34" charset="0"/>
              </a:rPr>
              <a:t>                                               (</a:t>
            </a:r>
            <a:r>
              <a:rPr lang="tr-TR" sz="1800" dirty="0">
                <a:solidFill>
                  <a:srgbClr val="C00000"/>
                </a:solidFill>
                <a:latin typeface="Calibri" panose="020F0502020204030204" pitchFamily="34" charset="0"/>
              </a:rPr>
              <a:t>24</a:t>
            </a:r>
            <a:r>
              <a:rPr lang="tr-TR" sz="1800" b="0" i="0" u="none" strike="noStrike" baseline="0" dirty="0">
                <a:solidFill>
                  <a:srgbClr val="C00000"/>
                </a:solidFill>
                <a:latin typeface="Calibri" panose="020F0502020204030204" pitchFamily="34" charset="0"/>
              </a:rPr>
              <a:t> KREDİNİN EN FAZLA </a:t>
            </a:r>
            <a:r>
              <a:rPr lang="tr-TR" sz="1800" dirty="0">
                <a:solidFill>
                  <a:srgbClr val="C00000"/>
                </a:solidFill>
                <a:latin typeface="Calibri" panose="020F0502020204030204" pitchFamily="34" charset="0"/>
              </a:rPr>
              <a:t>12 </a:t>
            </a:r>
            <a:r>
              <a:rPr lang="tr-TR" sz="1800" b="0" i="0" u="none" strike="noStrike" baseline="0" dirty="0">
                <a:solidFill>
                  <a:srgbClr val="C00000"/>
                </a:solidFill>
                <a:latin typeface="Calibri" panose="020F0502020204030204" pitchFamily="34" charset="0"/>
              </a:rPr>
              <a:t>KREDİLİK KISMINA KARŞILIK GELMEKTEDİR.)</a:t>
            </a:r>
          </a:p>
          <a:p>
            <a:pPr algn="just"/>
            <a:endParaRPr lang="tr-TR" sz="1800" dirty="0">
              <a:solidFill>
                <a:srgbClr val="002060"/>
              </a:solidFill>
              <a:latin typeface="Calibri" panose="020F0502020204030204" pitchFamily="34" charset="0"/>
            </a:endParaRPr>
          </a:p>
          <a:p>
            <a:pPr algn="just"/>
            <a:endParaRPr lang="tr-TR" sz="1800" dirty="0">
              <a:solidFill>
                <a:srgbClr val="002060"/>
              </a:solidFill>
              <a:latin typeface="Calibri" panose="020F0502020204030204" pitchFamily="34" charset="0"/>
            </a:endParaRPr>
          </a:p>
          <a:p>
            <a:pPr algn="just"/>
            <a:r>
              <a:rPr lang="tr-TR" sz="1800" b="0" i="0" u="none" strike="noStrike" baseline="0" dirty="0">
                <a:solidFill>
                  <a:srgbClr val="002060"/>
                </a:solidFill>
                <a:latin typeface="Calibri" panose="020F0502020204030204" pitchFamily="34" charset="0"/>
              </a:rPr>
              <a:t>Doktora öğrencileri, almakla yükümlü oldukları kredili derslerin en </a:t>
            </a:r>
            <a:r>
              <a:rPr lang="tr-TR" sz="1800" dirty="0">
                <a:solidFill>
                  <a:srgbClr val="002060"/>
                </a:solidFill>
                <a:latin typeface="Calibri" panose="020F0502020204030204" pitchFamily="34" charset="0"/>
              </a:rPr>
              <a:t>fazla</a:t>
            </a:r>
            <a:r>
              <a:rPr lang="tr-TR" sz="1800" b="0" i="0" u="none" strike="noStrike" baseline="0" dirty="0">
                <a:solidFill>
                  <a:srgbClr val="002060"/>
                </a:solidFill>
                <a:latin typeface="Calibri" panose="020F0502020204030204" pitchFamily="34" charset="0"/>
              </a:rPr>
              <a:t> iki (2) tanesini, daha önce almamış olmaları ve bu derslere kayıtlı yüksek lisans öğrencisi bulunması koşuluyla, yüksek lisans programı dersleri arasından seçebilirler. </a:t>
            </a:r>
          </a:p>
          <a:p>
            <a:pPr algn="just"/>
            <a:endParaRPr lang="tr-TR" sz="1800" dirty="0">
              <a:solidFill>
                <a:srgbClr val="002060"/>
              </a:solidFill>
              <a:latin typeface="Calibri" panose="020F0502020204030204" pitchFamily="34" charset="0"/>
            </a:endParaRPr>
          </a:p>
          <a:p>
            <a:pPr algn="just"/>
            <a:endParaRPr lang="tr-TR" sz="1800" dirty="0">
              <a:solidFill>
                <a:srgbClr val="002060"/>
              </a:solidFill>
              <a:latin typeface="Calibri" panose="020F0502020204030204" pitchFamily="34" charset="0"/>
            </a:endParaRPr>
          </a:p>
          <a:p>
            <a:pPr algn="just"/>
            <a:r>
              <a:rPr lang="tr-TR" sz="1800" b="0" i="0" u="none" strike="noStrike" baseline="0" dirty="0">
                <a:solidFill>
                  <a:srgbClr val="002060"/>
                </a:solidFill>
                <a:latin typeface="Calibri" panose="020F0502020204030204" pitchFamily="34" charset="0"/>
              </a:rPr>
              <a:t>1. yarıyılın sonunda danışman atama</a:t>
            </a:r>
            <a:r>
              <a:rPr lang="tr-TR" sz="1800" dirty="0">
                <a:solidFill>
                  <a:srgbClr val="002060"/>
                </a:solidFill>
                <a:latin typeface="Calibri" panose="020F0502020204030204" pitchFamily="34" charset="0"/>
              </a:rPr>
              <a:t>sı gerçekleştirilen öğrenci, 2. yarıyıl ders kayıtlanmasında almak zorunda olduğu kredili derslerine ek olarak </a:t>
            </a:r>
            <a:r>
              <a:rPr lang="tr-TR" sz="1800" dirty="0" smtClean="0">
                <a:solidFill>
                  <a:srgbClr val="002060"/>
                </a:solidFill>
                <a:latin typeface="Calibri" panose="020F0502020204030204" pitchFamily="34" charset="0"/>
              </a:rPr>
              <a:t>	</a:t>
            </a:r>
            <a:r>
              <a:rPr lang="tr-TR" sz="1800" dirty="0" smtClean="0">
                <a:solidFill>
                  <a:srgbClr val="C00000"/>
                </a:solidFill>
                <a:latin typeface="Calibri" panose="020F0502020204030204" pitchFamily="34" charset="0"/>
              </a:rPr>
              <a:t>Uzmanlık Alanı </a:t>
            </a:r>
            <a:r>
              <a:rPr lang="tr-TR" sz="1800" dirty="0">
                <a:solidFill>
                  <a:srgbClr val="C00000"/>
                </a:solidFill>
                <a:latin typeface="Calibri" panose="020F0502020204030204" pitchFamily="34" charset="0"/>
              </a:rPr>
              <a:t>ve </a:t>
            </a:r>
            <a:r>
              <a:rPr lang="tr-TR" sz="1800" dirty="0" smtClean="0">
                <a:solidFill>
                  <a:srgbClr val="C00000"/>
                </a:solidFill>
                <a:latin typeface="Calibri" panose="020F0502020204030204" pitchFamily="34" charset="0"/>
              </a:rPr>
              <a:t>Seminer</a:t>
            </a:r>
            <a:r>
              <a:rPr lang="tr-TR" sz="1800" dirty="0" smtClean="0">
                <a:solidFill>
                  <a:srgbClr val="002060"/>
                </a:solidFill>
                <a:latin typeface="Calibri" panose="020F0502020204030204" pitchFamily="34" charset="0"/>
              </a:rPr>
              <a:t> </a:t>
            </a:r>
            <a:r>
              <a:rPr lang="tr-TR" sz="1800" dirty="0">
                <a:solidFill>
                  <a:srgbClr val="002060"/>
                </a:solidFill>
                <a:latin typeface="Calibri" panose="020F0502020204030204" pitchFamily="34" charset="0"/>
              </a:rPr>
              <a:t>derslerine kayıtlanmak zorundadır. </a:t>
            </a:r>
          </a:p>
          <a:p>
            <a:endParaRPr lang="tr-TR" sz="1800" b="0" i="0" u="none" strike="noStrike" baseline="0" dirty="0">
              <a:solidFill>
                <a:srgbClr val="00B050"/>
              </a:solidFill>
              <a:latin typeface="Calibri" panose="020F0502020204030204" pitchFamily="34" charset="0"/>
            </a:endParaRPr>
          </a:p>
          <a:p>
            <a:endParaRPr lang="tr-TR" sz="1800" b="0" i="0" u="none" strike="noStrike" baseline="0" dirty="0">
              <a:solidFill>
                <a:schemeClr val="tx1"/>
              </a:solidFill>
              <a:latin typeface="Calibri" panose="020F0502020204030204" pitchFamily="34" charset="0"/>
            </a:endParaRPr>
          </a:p>
          <a:p>
            <a:endParaRPr lang="tr-TR" dirty="0"/>
          </a:p>
        </p:txBody>
      </p:sp>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7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3E3E430-C5B4-E8DF-856A-3B70EF97E11F}"/>
              </a:ext>
            </a:extLst>
          </p:cNvPr>
          <p:cNvSpPr>
            <a:spLocks noGrp="1"/>
          </p:cNvSpPr>
          <p:nvPr>
            <p:ph idx="1"/>
          </p:nvPr>
        </p:nvSpPr>
        <p:spPr>
          <a:xfrm>
            <a:off x="919119" y="671949"/>
            <a:ext cx="10353762" cy="5539409"/>
          </a:xfrm>
        </p:spPr>
        <p:txBody>
          <a:bodyPr/>
          <a:lstStyle/>
          <a:p>
            <a:pPr marL="36900" indent="0" algn="just">
              <a:buNone/>
            </a:pPr>
            <a:r>
              <a:rPr lang="tr-TR" sz="1800" b="1" i="0" u="none" strike="noStrike" baseline="0" dirty="0">
                <a:solidFill>
                  <a:srgbClr val="FFC000"/>
                </a:solidFill>
                <a:latin typeface="Calibri" panose="020F0502020204030204" pitchFamily="34" charset="0"/>
              </a:rPr>
              <a:t>  </a:t>
            </a:r>
          </a:p>
          <a:p>
            <a:pPr algn="just"/>
            <a:r>
              <a:rPr lang="tr-TR" sz="1800" b="1" dirty="0">
                <a:solidFill>
                  <a:srgbClr val="002060"/>
                </a:solidFill>
                <a:latin typeface="Calibri" panose="020F0502020204030204" pitchFamily="34" charset="0"/>
              </a:rPr>
              <a:t> Seminer metni, </a:t>
            </a:r>
            <a:r>
              <a:rPr lang="tr-TR" sz="1800" b="1" dirty="0">
                <a:solidFill>
                  <a:srgbClr val="C00000"/>
                </a:solidFill>
                <a:latin typeface="Calibri" panose="020F0502020204030204" pitchFamily="34" charset="0"/>
              </a:rPr>
              <a:t>Tez Yazım Kılavuzu</a:t>
            </a:r>
            <a:r>
              <a:rPr lang="tr-TR" sz="1800" b="1" dirty="0">
                <a:solidFill>
                  <a:srgbClr val="002060"/>
                </a:solidFill>
                <a:latin typeface="Calibri" panose="020F0502020204030204" pitchFamily="34" charset="0"/>
              </a:rPr>
              <a:t>’nda yer alan kurallara uygun olarak  kaleme alınmalıdır.  Seminer sunumunun hangi gün, saat ve yerde yapılacağına dair ilgili form doldurulmak suretiyle dönem başında enstitüye gönderileceğinden Anabilim Dalı sekreterliğine teslim edilmelidir.</a:t>
            </a:r>
          </a:p>
          <a:p>
            <a:pPr marL="36900" indent="0" algn="just">
              <a:buNone/>
            </a:pPr>
            <a:endParaRPr lang="tr-TR" sz="1800" b="1" dirty="0">
              <a:solidFill>
                <a:srgbClr val="002060"/>
              </a:solidFill>
              <a:latin typeface="Calibri" panose="020F0502020204030204" pitchFamily="34" charset="0"/>
            </a:endParaRPr>
          </a:p>
          <a:p>
            <a:pPr marL="36900" indent="0" algn="ctr">
              <a:buNone/>
            </a:pPr>
            <a:endParaRPr lang="tr-TR" sz="1800" b="1" dirty="0">
              <a:solidFill>
                <a:srgbClr val="002060"/>
              </a:solidFill>
              <a:latin typeface="Calibri" panose="020F0502020204030204" pitchFamily="34" charset="0"/>
            </a:endParaRPr>
          </a:p>
          <a:p>
            <a:pPr marL="36900" indent="0" algn="ctr">
              <a:buNone/>
            </a:pPr>
            <a:r>
              <a:rPr lang="tr-TR" sz="2400" b="1" u="sng" dirty="0">
                <a:solidFill>
                  <a:srgbClr val="C00000"/>
                </a:solidFill>
                <a:latin typeface="Calibri" panose="020F0502020204030204" pitchFamily="34" charset="0"/>
              </a:rPr>
              <a:t>SEMİNER ÇALIŞMASINDAN BAŞARILI OLUNMADAN MEZUN OLUNAMAZ.</a:t>
            </a:r>
          </a:p>
          <a:p>
            <a:pPr marL="36900" indent="0" algn="just">
              <a:buNone/>
            </a:pPr>
            <a:endParaRPr lang="tr-TR" sz="1800" b="1" dirty="0">
              <a:solidFill>
                <a:srgbClr val="002060"/>
              </a:solidFill>
              <a:latin typeface="Calibri" panose="020F0502020204030204" pitchFamily="34" charset="0"/>
            </a:endParaRPr>
          </a:p>
          <a:p>
            <a:pPr marL="36900" indent="0" algn="just">
              <a:buNone/>
            </a:pPr>
            <a:endParaRPr lang="tr-TR" sz="1800" b="1" dirty="0">
              <a:solidFill>
                <a:srgbClr val="002060"/>
              </a:solidFill>
              <a:latin typeface="Calibri" panose="020F0502020204030204" pitchFamily="34" charset="0"/>
            </a:endParaRPr>
          </a:p>
          <a:p>
            <a:pPr algn="just"/>
            <a:r>
              <a:rPr lang="tr-TR" sz="1800" b="1" dirty="0">
                <a:solidFill>
                  <a:srgbClr val="002060"/>
                </a:solidFill>
                <a:latin typeface="Calibri" panose="020F0502020204030204" pitchFamily="34" charset="0"/>
              </a:rPr>
              <a:t>Doktora öğrencisi, Seminer çalışmasından başarılı olmadan </a:t>
            </a:r>
            <a:r>
              <a:rPr lang="tr-TR" sz="1800" u="sng" dirty="0">
                <a:solidFill>
                  <a:srgbClr val="C00000"/>
                </a:solidFill>
                <a:latin typeface="Calibri" panose="020F0502020204030204" pitchFamily="34" charset="0"/>
              </a:rPr>
              <a:t>Doktora Yeterlik Sınavı’na giremez</a:t>
            </a:r>
            <a:r>
              <a:rPr lang="tr-TR" sz="1800" b="1" u="sng" dirty="0">
                <a:solidFill>
                  <a:srgbClr val="C00000"/>
                </a:solidFill>
                <a:latin typeface="Calibri" panose="020F0502020204030204" pitchFamily="34" charset="0"/>
              </a:rPr>
              <a:t>.</a:t>
            </a:r>
            <a:r>
              <a:rPr lang="tr-TR" sz="1800" b="1" dirty="0">
                <a:solidFill>
                  <a:srgbClr val="C00000"/>
                </a:solidFill>
                <a:latin typeface="Calibri" panose="020F0502020204030204" pitchFamily="34" charset="0"/>
              </a:rPr>
              <a:t> </a:t>
            </a:r>
            <a:endParaRPr lang="tr-TR" sz="1800" b="1" dirty="0">
              <a:solidFill>
                <a:srgbClr val="C00000"/>
              </a:solidFill>
            </a:endParaRPr>
          </a:p>
        </p:txBody>
      </p:sp>
      <p:pic>
        <p:nvPicPr>
          <p:cNvPr id="4" name="Picture 4" descr="sunu">
            <a:extLst>
              <a:ext uri="{FF2B5EF4-FFF2-40B4-BE49-F238E27FC236}">
                <a16:creationId xmlns:lc="http://schemas.openxmlformats.org/drawingml/2006/lockedCanvas" xmlns:a16="http://schemas.microsoft.com/office/drawing/2014/main" xmlns="" id="{571ECC9D-3C97-4A2E-A8AA-BEBCE23FD8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4717"/>
            <a:ext cx="12192000" cy="129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92880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TotalTime>
  <Words>1430</Words>
  <Application>Microsoft Office PowerPoint</Application>
  <PresentationFormat>Özel</PresentationFormat>
  <Paragraphs>133</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Ofis Teması</vt:lpstr>
      <vt:lpstr>PowerPoint Sunusu</vt:lpstr>
      <vt:lpstr>Mezuniyet İçin Gerekli Ders ve Kredi/AKTS Değerleri</vt:lpstr>
      <vt:lpstr>Mezuniyet İçin Gerekli Ders ve Kredi/AKTS Değerleri</vt:lpstr>
      <vt:lpstr>PowerPoint Sunusu</vt:lpstr>
      <vt:lpstr>PowerPoint Sunusu</vt:lpstr>
      <vt:lpstr>Lisanüstü Eğitim-Öğretim Yönetmeliği;  Yüksek Lisans ve Doktora öğrencileri tarafından gerek ders seçim döneminde gerekse tez yazımı esnasında dikkatlice okunmalıdır!!!</vt:lpstr>
      <vt:lpstr>Lisansüstü eğitim sürecinde her aşamada ihtiyaç duyulan Formlar, unikys.omu.edu.tr adresinde yer almaktadır.  Bu adresten ayrıca, Yönetmelikler sekmesine girilerek Lisansüstü Eğitim-Öğretim Yönetmeliği’ne de ulaşılabilmektedir.   Lisansüstü Eğitim Enstitüsü’nün web sayfasından da öğrencilerin ihtiyaç duyduğu Yönetmelik ve Yönergeler’e ulaşılabilmektedir. </vt:lpstr>
      <vt:lpstr>Ders Kayıtlanmalarında Dikkat Edilecek Hususlar</vt:lpstr>
      <vt:lpstr>PowerPoint Sunusu</vt:lpstr>
      <vt:lpstr>Uzmanlık Alanı ve Tez Kayıtlanması</vt:lpstr>
      <vt:lpstr>Tez Danışmanı ve Tez Konusu Seçimine Dair  Önemli Hususlar</vt:lpstr>
      <vt:lpstr>Doktora Yeterlik Sınavı</vt:lpstr>
      <vt:lpstr>PowerPoint Sunusu</vt:lpstr>
      <vt:lpstr>PowerPoint Sunusu</vt:lpstr>
      <vt:lpstr>Tez Savunma Sınavı Öncesinde Öğrencinin ve Tez Danışmanının  Dikkat Etmesi Gereken Hususlar</vt:lpstr>
      <vt:lpstr>PowerPoint Sunusu</vt:lpstr>
      <vt:lpstr>Öğrenciler; tez savunma süreçlerinde yanda yer verilen hususlara uymak zorundadır. Mezuniyet için yandaki şemada yer alan her bir direktifin titizlikle yerine getirilmesi gerekmektedir. </vt:lpstr>
      <vt:lpstr>DİKKAT!</vt:lpstr>
      <vt:lpstr>Danışmanların Görevleri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TARİH ANABİLİM DALI  DERS SEÇİM VE TEZ YAZIM SÜRECİ</dc:title>
  <dc:creator>ali emre işlek</dc:creator>
  <cp:lastModifiedBy>LENOVA</cp:lastModifiedBy>
  <cp:revision>44</cp:revision>
  <dcterms:created xsi:type="dcterms:W3CDTF">2023-10-16T11:59:06Z</dcterms:created>
  <dcterms:modified xsi:type="dcterms:W3CDTF">2023-12-19T20:47:44Z</dcterms:modified>
</cp:coreProperties>
</file>